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1"/>
  </p:notesMasterIdLst>
  <p:sldIdLst>
    <p:sldId id="329" r:id="rId2"/>
    <p:sldId id="392" r:id="rId3"/>
    <p:sldId id="398" r:id="rId4"/>
    <p:sldId id="399" r:id="rId5"/>
    <p:sldId id="394" r:id="rId6"/>
    <p:sldId id="400" r:id="rId7"/>
    <p:sldId id="401" r:id="rId8"/>
    <p:sldId id="402" r:id="rId9"/>
    <p:sldId id="403" r:id="rId10"/>
    <p:sldId id="395" r:id="rId11"/>
    <p:sldId id="404" r:id="rId12"/>
    <p:sldId id="369" r:id="rId13"/>
    <p:sldId id="405" r:id="rId14"/>
    <p:sldId id="362" r:id="rId15"/>
    <p:sldId id="367" r:id="rId16"/>
    <p:sldId id="366" r:id="rId17"/>
    <p:sldId id="368" r:id="rId18"/>
    <p:sldId id="406" r:id="rId19"/>
    <p:sldId id="383" r:id="rId20"/>
    <p:sldId id="407" r:id="rId21"/>
    <p:sldId id="384" r:id="rId22"/>
    <p:sldId id="408" r:id="rId23"/>
    <p:sldId id="385" r:id="rId24"/>
    <p:sldId id="409" r:id="rId25"/>
    <p:sldId id="378" r:id="rId26"/>
    <p:sldId id="386" r:id="rId27"/>
    <p:sldId id="410" r:id="rId28"/>
    <p:sldId id="390" r:id="rId29"/>
    <p:sldId id="361" r:id="rId3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">
          <p15:clr>
            <a:srgbClr val="A4A3A4"/>
          </p15:clr>
        </p15:guide>
        <p15:guide id="2" pos="782">
          <p15:clr>
            <a:srgbClr val="A4A3A4"/>
          </p15:clr>
        </p15:guide>
        <p15:guide id="3" pos="5227">
          <p15:clr>
            <a:srgbClr val="A4A3A4"/>
          </p15:clr>
        </p15:guide>
        <p15:guide id="4" pos="7167">
          <p15:clr>
            <a:srgbClr val="A4A3A4"/>
          </p15:clr>
        </p15:guide>
        <p15:guide id="5" orient="horz" pos="4">
          <p15:clr>
            <a:srgbClr val="A4A3A4"/>
          </p15:clr>
        </p15:guide>
        <p15:guide id="6" pos="587">
          <p15:clr>
            <a:srgbClr val="A4A3A4"/>
          </p15:clr>
        </p15:guide>
        <p15:guide id="7" pos="3920">
          <p15:clr>
            <a:srgbClr val="A4A3A4"/>
          </p15:clr>
        </p15:guide>
        <p15:guide id="8" pos="5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E0730"/>
    <a:srgbClr val="0092F8"/>
    <a:srgbClr val="000000"/>
    <a:srgbClr val="FFFFFF"/>
    <a:srgbClr val="1CA9F0"/>
    <a:srgbClr val="FFFFFE"/>
    <a:srgbClr val="0E7BF6"/>
    <a:srgbClr val="1CB8F0"/>
    <a:srgbClr val="3CC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7" autoAdjust="0"/>
    <p:restoredTop sz="85839" autoAdjust="0"/>
  </p:normalViewPr>
  <p:slideViewPr>
    <p:cSldViewPr snapToGrid="0">
      <p:cViewPr>
        <p:scale>
          <a:sx n="138" d="100"/>
          <a:sy n="138" d="100"/>
        </p:scale>
        <p:origin x="952" y="376"/>
      </p:cViewPr>
      <p:guideLst>
        <p:guide orient="horz" pos="5"/>
        <p:guide pos="782"/>
        <p:guide pos="5227"/>
        <p:guide pos="7167"/>
        <p:guide orient="horz" pos="4"/>
        <p:guide pos="587"/>
        <p:guide pos="3920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7BB6E-E3A3-4C5A-A969-94D2BBFAABAB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83CF8-70F4-42C7-A627-A4F4FB616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МСБ</a:t>
            </a:r>
            <a:r>
              <a:rPr lang="ru-RU" baseline="0" dirty="0" smtClean="0"/>
              <a:t> – для Европейского банка очень важно. </a:t>
            </a:r>
          </a:p>
          <a:p>
            <a:r>
              <a:rPr lang="ru-RU" baseline="0" dirty="0" smtClean="0"/>
              <a:t>Ритейл не важен, на 2 года нет бизнеса. </a:t>
            </a:r>
          </a:p>
          <a:p>
            <a:r>
              <a:rPr lang="ru-RU" baseline="0" dirty="0" smtClean="0"/>
              <a:t>Услуги и сервисы </a:t>
            </a:r>
            <a:r>
              <a:rPr lang="ru-RU" baseline="0" dirty="0" err="1" smtClean="0"/>
              <a:t>кеш</a:t>
            </a:r>
            <a:r>
              <a:rPr lang="ru-RU" baseline="0" dirty="0" smtClean="0"/>
              <a:t> менеджмент.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---=---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83CF8-70F4-42C7-A627-A4F4FB616B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4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D913-064E-4D80-A1C1-442B295F10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4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83CF8-70F4-42C7-A627-A4F4FB616B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83CF8-70F4-42C7-A627-A4F4FB616B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6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D913-064E-4D80-A1C1-442B295F10B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85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83CF8-70F4-42C7-A627-A4F4FB616B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58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83CF8-70F4-42C7-A627-A4F4FB616B9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4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3F53-627F-48E5-8EEB-6A1769E2DAA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12/7/17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" y="-1"/>
            <a:ext cx="9326033" cy="5245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570" y="3464194"/>
            <a:ext cx="774956" cy="77495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2" name="Rectangle 11"/>
          <p:cNvSpPr/>
          <p:nvPr userDrawn="1"/>
        </p:nvSpPr>
        <p:spPr>
          <a:xfrm>
            <a:off x="2994660" y="1028700"/>
            <a:ext cx="3229495" cy="3215986"/>
          </a:xfrm>
          <a:prstGeom prst="rect">
            <a:avLst/>
          </a:prstGeom>
          <a:solidFill>
            <a:srgbClr val="CE073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320165" y="1800225"/>
            <a:ext cx="64979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150" y="966948"/>
            <a:ext cx="2485418" cy="973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8508" y="1859383"/>
            <a:ext cx="6858000" cy="1601270"/>
          </a:xfrm>
        </p:spPr>
        <p:txBody>
          <a:bodyPr anchor="ctr" anchorCtr="1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677" y="3538858"/>
            <a:ext cx="6858000" cy="707834"/>
          </a:xfrm>
          <a:effectLst/>
        </p:spPr>
        <p:txBody>
          <a:bodyPr anchor="ctr" anchorCtr="1">
            <a:normAutofit/>
          </a:bodyPr>
          <a:lstStyle>
            <a:lvl1pPr marL="0" indent="0" algn="ctr">
              <a:buNone/>
              <a:defRPr lang="en-US" sz="1800" b="1" kern="1200" dirty="0">
                <a:solidFill>
                  <a:srgbClr val="2A323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7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9594E-6 3.94462E-6 L 0.21279 3.94462E-6 " pathEditMode="relative" rAng="0" ptsTypes="AA">
                                      <p:cBhvr>
                                        <p:cTn id="6" dur="2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19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2.08333E-6 2.59259E-6 L -0.21172 0.0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rgbClr val="438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rgbClr val="CE073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327356" cy="5245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098548"/>
            <a:ext cx="7893558" cy="747522"/>
          </a:xfrm>
          <a:ln>
            <a:noFill/>
          </a:ln>
        </p:spPr>
        <p:txBody>
          <a:bodyPr>
            <a:noAutofit/>
          </a:bodyPr>
          <a:lstStyle>
            <a:lvl1pPr algn="ctr">
              <a:defRPr sz="5000" b="0" u="none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0D4A-578A-428F-A5AD-8D088980842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12/7/17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6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2FEF-CC32-4E51-891E-24CB6947F8A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12/7/17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7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ECBC-61AE-4267-A22A-5C306C04B902}" type="datetime1">
              <a:rPr lang="en-US" smtClean="0"/>
              <a:pPr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0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tegor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144018"/>
            <a:ext cx="8336107" cy="4820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FC4B-A6ED-48DB-8BE1-EDBDAB5E2AE3}" type="datetime1">
              <a:rPr lang="en-US" smtClean="0"/>
              <a:pPr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1403" y="623022"/>
            <a:ext cx="8339138" cy="24169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36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Text &amp;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DE56-A0D2-463A-AD0F-5D36BB688C41}" type="datetime1">
              <a:rPr lang="en-US" smtClean="0"/>
              <a:pPr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11403" y="623022"/>
            <a:ext cx="8339138" cy="24169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3935" y="1036494"/>
            <a:ext cx="8362626" cy="3678382"/>
          </a:xfrm>
        </p:spPr>
        <p:txBody>
          <a:bodyPr/>
          <a:lstStyle>
            <a:lvl1pPr>
              <a:defRPr sz="23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4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E0E2-A18B-4FC4-8A99-D8466ED8C776}" type="datetime1">
              <a:rPr lang="en-US" smtClean="0"/>
              <a:pPr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11403" y="623022"/>
            <a:ext cx="8339138" cy="24169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6"/>
          </p:nvPr>
        </p:nvSpPr>
        <p:spPr>
          <a:xfrm>
            <a:off x="1357313" y="1159743"/>
            <a:ext cx="6429375" cy="3395514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8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bg>
      <p:bgPr>
        <a:solidFill>
          <a:srgbClr val="438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rgbClr val="CE073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327356" cy="5245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098548"/>
            <a:ext cx="7893558" cy="747522"/>
          </a:xfrm>
          <a:ln>
            <a:noFill/>
          </a:ln>
        </p:spPr>
        <p:txBody>
          <a:bodyPr>
            <a:noAutofit/>
          </a:bodyPr>
          <a:lstStyle>
            <a:lvl1pPr algn="ctr">
              <a:defRPr sz="5000" b="0" u="none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0D4A-578A-428F-A5AD-8D0889808422}" type="datetime1">
              <a:rPr lang="en-US" smtClean="0"/>
              <a:pPr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genda">
    <p:bg>
      <p:bgPr>
        <a:solidFill>
          <a:srgbClr val="438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rgbClr val="CE073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327356" cy="52458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854" y="912114"/>
            <a:ext cx="7207758" cy="1357884"/>
          </a:xfr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2" y="2221992"/>
            <a:ext cx="7200900" cy="2208276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2D6D-3047-4078-8D96-C1AA1B85523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12/7/17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8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0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144018"/>
            <a:ext cx="8336107" cy="4820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FC4B-A6ED-48DB-8BE1-EDBDAB5E2AE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12/7/17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1403" y="623022"/>
            <a:ext cx="8339138" cy="24169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67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2420-3C86-4C92-BC04-94356B6BB09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12/7/17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3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No bullets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2420-3C86-4C92-BC04-94356B6BB09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12/7/17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7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&amp;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DE56-A0D2-463A-AD0F-5D36BB688C4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12/7/17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11403" y="623022"/>
            <a:ext cx="8339138" cy="24169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3935" y="1036494"/>
            <a:ext cx="8362626" cy="3678382"/>
          </a:xfrm>
        </p:spPr>
        <p:txBody>
          <a:bodyPr/>
          <a:lstStyle>
            <a:lvl1pPr>
              <a:defRPr sz="23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9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E0E2-A18B-4FC4-8A99-D8466ED8C77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12/7/17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11403" y="623022"/>
            <a:ext cx="8339138" cy="24169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6"/>
          </p:nvPr>
        </p:nvSpPr>
        <p:spPr>
          <a:xfrm>
            <a:off x="1357313" y="1159743"/>
            <a:ext cx="6429375" cy="3395514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9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23" y="800317"/>
            <a:ext cx="3886200" cy="3263504"/>
          </a:xfrm>
        </p:spPr>
        <p:txBody>
          <a:bodyPr/>
          <a:lstStyle>
            <a:lvl1pPr>
              <a:defRPr sz="23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255" y="800317"/>
            <a:ext cx="3886200" cy="3263504"/>
          </a:xfrm>
        </p:spPr>
        <p:txBody>
          <a:bodyPr/>
          <a:lstStyle>
            <a:lvl1pPr>
              <a:defRPr sz="23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D23E-2D3F-4667-B0D0-946D29BF008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12/7/17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7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610" y="144018"/>
            <a:ext cx="8336107" cy="4820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142" y="740665"/>
            <a:ext cx="8354291" cy="3775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3361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65398-16DE-4336-97DD-A45263439E0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12/7/17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336165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4845" y="4822897"/>
            <a:ext cx="43382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3" y="4851635"/>
            <a:ext cx="497613" cy="2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1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65" r:id="rId12"/>
    <p:sldLayoutId id="2147483667" r:id="rId13"/>
    <p:sldLayoutId id="2147483654" r:id="rId14"/>
    <p:sldLayoutId id="2147483660" r:id="rId15"/>
    <p:sldLayoutId id="214748366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tiff"/><Relationship Id="rId12" Type="http://schemas.openxmlformats.org/officeDocument/2006/relationships/image" Target="../media/image16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tiff"/><Relationship Id="rId8" Type="http://schemas.openxmlformats.org/officeDocument/2006/relationships/image" Target="../media/image12.tiff"/><Relationship Id="rId9" Type="http://schemas.openxmlformats.org/officeDocument/2006/relationships/image" Target="../media/image13.tiff"/><Relationship Id="rId10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tiff"/><Relationship Id="rId12" Type="http://schemas.openxmlformats.org/officeDocument/2006/relationships/image" Target="../media/image16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3.tiff"/><Relationship Id="rId8" Type="http://schemas.openxmlformats.org/officeDocument/2006/relationships/image" Target="../media/image14.tiff"/><Relationship Id="rId9" Type="http://schemas.openxmlformats.org/officeDocument/2006/relationships/image" Target="../media/image11.tiff"/><Relationship Id="rId10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tiff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7" Type="http://schemas.openxmlformats.org/officeDocument/2006/relationships/image" Target="../media/image15.tiff"/><Relationship Id="rId8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66800" y="1028700"/>
            <a:ext cx="7077456" cy="3215986"/>
          </a:xfrm>
          <a:prstGeom prst="rect">
            <a:avLst/>
          </a:prstGeom>
          <a:solidFill>
            <a:srgbClr val="CE073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20165" y="1800225"/>
            <a:ext cx="64979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Цифровая трансформация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/>
              <a:t>Цифровая трансформация и роль BPM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18628" y="3402158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0" y="0"/>
            <a:ext cx="9144000" cy="100584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Что нужно поменять организационно</a:t>
            </a:r>
            <a:endParaRPr lang="en-US" sz="20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0" y="1035538"/>
            <a:ext cx="9144000" cy="37220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b="1" dirty="0" smtClean="0"/>
              <a:t>Сформировать «интеллектуальное ядро организации»:</a:t>
            </a:r>
            <a:endParaRPr lang="en-US" b="1" dirty="0" smtClean="0"/>
          </a:p>
          <a:p>
            <a:endParaRPr lang="en-US" b="1" dirty="0"/>
          </a:p>
          <a:p>
            <a:pPr lvl="1"/>
            <a:r>
              <a:rPr lang="ru-RU" u="sng" dirty="0" smtClean="0"/>
              <a:t>Фронт-офис</a:t>
            </a:r>
            <a:r>
              <a:rPr lang="ru-RU" dirty="0" smtClean="0"/>
              <a:t>  - клиентоориентированные подразделения, обладающие инновационными инструментами для обслуживания клиентов</a:t>
            </a:r>
          </a:p>
          <a:p>
            <a:pPr lvl="1"/>
            <a:endParaRPr lang="ru-RU" b="1" dirty="0" smtClean="0"/>
          </a:p>
          <a:p>
            <a:pPr lvl="1"/>
            <a:r>
              <a:rPr lang="ru-RU" u="sng" dirty="0" smtClean="0"/>
              <a:t>Мидл-офис</a:t>
            </a:r>
            <a:r>
              <a:rPr lang="ru-RU" dirty="0" smtClean="0"/>
              <a:t> – процессный хаб организации, реализующий все принципы «безбумажной операционной деятельности»</a:t>
            </a:r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r>
              <a:rPr lang="ru-RU" u="sng" dirty="0" smtClean="0"/>
              <a:t>Бэк-офис</a:t>
            </a:r>
            <a:r>
              <a:rPr lang="ru-RU" dirty="0" smtClean="0"/>
              <a:t> – четко отлаженный механизм, позволяющий соблюдать все требования учета и регламенты регуляторов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7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4" indent="-285750">
              <a:buFont typeface="Wingdings" charset="2"/>
              <a:buChar char="§"/>
            </a:pPr>
            <a:endParaRPr lang="en-US" dirty="0" smtClean="0"/>
          </a:p>
          <a:p>
            <a:pPr marL="1657350" lvl="4" indent="-285750">
              <a:buFont typeface="Wingdings" charset="2"/>
              <a:buChar char="§"/>
            </a:pPr>
            <a:endParaRPr lang="en-US" dirty="0"/>
          </a:p>
          <a:p>
            <a:pPr marL="1657350" lvl="4" indent="-285750">
              <a:buFont typeface="Wingdings" charset="2"/>
              <a:buChar char="§"/>
            </a:pPr>
            <a:r>
              <a:rPr lang="ru-RU" sz="1600" dirty="0" smtClean="0"/>
              <a:t>Цифровые </a:t>
            </a:r>
            <a:r>
              <a:rPr lang="ru-RU" sz="1600" dirty="0"/>
              <a:t>каналы </a:t>
            </a:r>
            <a:r>
              <a:rPr lang="ru-RU" sz="1600" dirty="0" smtClean="0"/>
              <a:t>связи</a:t>
            </a:r>
            <a:endParaRPr lang="ru-RU" sz="1600" dirty="0"/>
          </a:p>
          <a:p>
            <a:pPr marL="1657350" lvl="4" indent="-285750">
              <a:buFont typeface="Wingdings" charset="2"/>
              <a:buChar char="§"/>
            </a:pPr>
            <a:r>
              <a:rPr lang="ru-RU" sz="1600" dirty="0"/>
              <a:t>Качественный и доступный </a:t>
            </a:r>
            <a:r>
              <a:rPr lang="ru-RU" sz="1600" dirty="0" smtClean="0"/>
              <a:t>сервис</a:t>
            </a:r>
            <a:endParaRPr lang="ru-RU" sz="1600" dirty="0"/>
          </a:p>
          <a:p>
            <a:pPr marL="1657350" lvl="4" indent="-285750">
              <a:buFont typeface="Wingdings" charset="2"/>
              <a:buChar char="§"/>
            </a:pPr>
            <a:r>
              <a:rPr lang="ru-RU" sz="1600" dirty="0"/>
              <a:t>Аналитика и </a:t>
            </a:r>
            <a:r>
              <a:rPr lang="ru-RU" sz="1600" dirty="0" smtClean="0"/>
              <a:t>событийность</a:t>
            </a:r>
            <a:endParaRPr lang="ru-RU" sz="1600" dirty="0"/>
          </a:p>
          <a:p>
            <a:pPr marL="1657350" lvl="4" indent="-285750">
              <a:buFont typeface="Wingdings" charset="2"/>
              <a:buChar char="§"/>
            </a:pPr>
            <a:r>
              <a:rPr lang="ru-RU" sz="1600" dirty="0"/>
              <a:t>Унифицированные фронтальные </a:t>
            </a:r>
            <a:r>
              <a:rPr lang="ru-RU" sz="1600" dirty="0" smtClean="0"/>
              <a:t>решения</a:t>
            </a:r>
            <a:endParaRPr lang="ru-RU" sz="1600" dirty="0"/>
          </a:p>
          <a:p>
            <a:pPr marL="1657350" lvl="4" indent="-285750">
              <a:buFont typeface="Wingdings" charset="2"/>
              <a:buChar char="§"/>
            </a:pPr>
            <a:r>
              <a:rPr lang="ru-RU" sz="1600" dirty="0"/>
              <a:t>Обслуживание </a:t>
            </a:r>
            <a:r>
              <a:rPr lang="ru-RU" sz="1600" dirty="0" smtClean="0"/>
              <a:t>клиента</a:t>
            </a:r>
            <a:endParaRPr lang="ru-RU" sz="1600" dirty="0"/>
          </a:p>
          <a:p>
            <a:pPr marL="1657350" lvl="4" indent="-285750">
              <a:buFont typeface="Wingdings" charset="2"/>
              <a:buChar char="§"/>
            </a:pPr>
            <a:r>
              <a:rPr lang="ru-RU" sz="1600" dirty="0"/>
              <a:t>Опер </a:t>
            </a:r>
            <a:r>
              <a:rPr lang="ru-RU" sz="1600" dirty="0" smtClean="0"/>
              <a:t>блок</a:t>
            </a:r>
            <a:endParaRPr lang="ru-RU" sz="1600" dirty="0"/>
          </a:p>
          <a:p>
            <a:pPr marL="1657350" lvl="4" indent="-285750">
              <a:buFont typeface="Wingdings" charset="2"/>
              <a:buChar char="§"/>
            </a:pPr>
            <a:r>
              <a:rPr lang="ru-RU" sz="1600" dirty="0"/>
              <a:t>Банк это сервисная платформа для </a:t>
            </a:r>
            <a:r>
              <a:rPr lang="ru-RU" sz="1600" dirty="0" smtClean="0"/>
              <a:t>клиента</a:t>
            </a:r>
            <a:endParaRPr lang="ru-RU" sz="1600" dirty="0"/>
          </a:p>
          <a:p>
            <a:pPr marL="1657350" lvl="4" indent="-285750">
              <a:buFont typeface="Wingdings" charset="2"/>
              <a:buChar char="§"/>
            </a:pPr>
            <a:r>
              <a:rPr lang="ru-RU" sz="1600" dirty="0"/>
              <a:t>Платежи и </a:t>
            </a:r>
            <a:r>
              <a:rPr lang="ru-RU" sz="1600" dirty="0" smtClean="0"/>
              <a:t>возвраты</a:t>
            </a:r>
            <a:endParaRPr lang="ru-RU" sz="1600" dirty="0"/>
          </a:p>
          <a:p>
            <a:pPr marL="1657350" lvl="4" indent="-285750">
              <a:buFont typeface="Wingdings" charset="2"/>
              <a:buChar char="§"/>
            </a:pPr>
            <a:r>
              <a:rPr lang="ru-RU" sz="1600" dirty="0"/>
              <a:t>Игровая механика 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Концепция цифрового банка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 bwMode="auto">
          <a:xfrm>
            <a:off x="275185" y="3331096"/>
            <a:ext cx="1363959" cy="346961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0" anchor="ctr"/>
          <a:lstStyle/>
          <a:p>
            <a:pPr marL="463538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81"/>
          <p:cNvGrpSpPr/>
          <p:nvPr/>
        </p:nvGrpSpPr>
        <p:grpSpPr>
          <a:xfrm>
            <a:off x="193136" y="3330327"/>
            <a:ext cx="353376" cy="353376"/>
            <a:chOff x="7803766" y="391426"/>
            <a:chExt cx="450117" cy="450117"/>
          </a:xfrm>
        </p:grpSpPr>
        <p:sp>
          <p:nvSpPr>
            <p:cNvPr id="126" name="Oval 125"/>
            <p:cNvSpPr/>
            <p:nvPr/>
          </p:nvSpPr>
          <p:spPr>
            <a:xfrm>
              <a:off x="7803766" y="391426"/>
              <a:ext cx="450117" cy="45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27" name="Picture 15" descr="c:\Users\rezzk\Desktop\Visuals\Icons\PNGs\Growth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70436"/>
              <a:ext cx="370911" cy="26484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Rounded Rectangle 81"/>
          <p:cNvSpPr/>
          <p:nvPr/>
        </p:nvSpPr>
        <p:spPr bwMode="auto">
          <a:xfrm>
            <a:off x="266947" y="2903665"/>
            <a:ext cx="1363959" cy="3469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0" anchor="ctr"/>
          <a:lstStyle/>
          <a:p>
            <a:pPr marL="463538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 риски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266947" y="2066977"/>
            <a:ext cx="1363959" cy="337746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0" anchor="ctr"/>
          <a:lstStyle/>
          <a:p>
            <a:pPr marL="347654">
              <a:defRPr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266947" y="2488147"/>
            <a:ext cx="1363959" cy="34873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0" anchor="ctr"/>
          <a:lstStyle/>
          <a:p>
            <a:pPr marL="463538">
              <a:defRPr/>
            </a:pPr>
            <a:r>
              <a:rPr lang="ru-RU" sz="7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 мошенничество</a:t>
            </a:r>
            <a:endParaRPr lang="en-US" sz="78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170977" y="2483169"/>
            <a:ext cx="353376" cy="35337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9" name="Picture 3" descr="c:\Users\rezzk\Desktop\Visuals\Icons\PNGs\Credit Cards Icon 2.png"/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744" y="2526603"/>
            <a:ext cx="325841" cy="31981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Oval 119"/>
          <p:cNvSpPr/>
          <p:nvPr/>
        </p:nvSpPr>
        <p:spPr>
          <a:xfrm>
            <a:off x="174507" y="2059200"/>
            <a:ext cx="353376" cy="35337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1" name="Picture 4" descr="c:\Users\rezzk\Desktop\Visuals\Icons\PNGs\Comm and Media 2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165" y="2097697"/>
            <a:ext cx="233085" cy="2826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Oval 121"/>
          <p:cNvSpPr/>
          <p:nvPr/>
        </p:nvSpPr>
        <p:spPr>
          <a:xfrm>
            <a:off x="189583" y="2901911"/>
            <a:ext cx="353376" cy="35337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3" name="Picture 2" descr="c:\Users\rezzk\Desktop\Visuals\Icons\PNGs\Cycle Icon 2.pn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36" y="2961593"/>
            <a:ext cx="346269" cy="2506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257864" y="134014"/>
            <a:ext cx="8336107" cy="482095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Первое, что необходимо сделать – это</a:t>
            </a:r>
            <a:br>
              <a:rPr lang="ru-RU" sz="2000" dirty="0" smtClean="0"/>
            </a:br>
            <a:r>
              <a:rPr lang="ru-RU" sz="2000" dirty="0" smtClean="0"/>
              <a:t>изменить подход к каналам обслуживания (Омни</a:t>
            </a:r>
            <a:r>
              <a:rPr lang="ru-RU" sz="2000" dirty="0"/>
              <a:t> </a:t>
            </a:r>
            <a:r>
              <a:rPr lang="ru-RU" sz="2000" dirty="0" smtClean="0"/>
              <a:t>канальность)</a:t>
            </a:r>
            <a:endParaRPr lang="en-US" sz="2000" dirty="0"/>
          </a:p>
        </p:txBody>
      </p:sp>
      <p:sp>
        <p:nvSpPr>
          <p:cNvPr id="129" name="Rounded Rectangle 128"/>
          <p:cNvSpPr/>
          <p:nvPr/>
        </p:nvSpPr>
        <p:spPr bwMode="auto">
          <a:xfrm>
            <a:off x="7111131" y="1404509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 центр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7111130" y="1800841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 канал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7111129" y="2189683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7103263" y="2590064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7103263" y="2981855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7111129" y="3389041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SMS/USSD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7103263" y="3779875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569288" y="1592941"/>
            <a:ext cx="292531" cy="2920535"/>
          </a:xfrm>
          <a:prstGeom prst="leftBrace">
            <a:avLst>
              <a:gd name="adj1" fmla="val 8333"/>
              <a:gd name="adj2" fmla="val 453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1894155" y="2130368"/>
            <a:ext cx="5571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Перевести облуживание клиента на </a:t>
            </a:r>
            <a:r>
              <a:rPr lang="ru-RU" sz="1200" dirty="0" smtClean="0"/>
              <a:t>«</a:t>
            </a:r>
            <a:r>
              <a:rPr lang="en-US" sz="1200" dirty="0" smtClean="0"/>
              <a:t>ELMA </a:t>
            </a:r>
            <a:r>
              <a:rPr lang="en-US" sz="1200" dirty="0" smtClean="0"/>
              <a:t>BPM/</a:t>
            </a:r>
            <a:r>
              <a:rPr lang="en-US" sz="1200" dirty="0" smtClean="0"/>
              <a:t>CRM</a:t>
            </a:r>
            <a:r>
              <a:rPr lang="ru-RU" sz="1200" dirty="0" smtClean="0"/>
              <a:t>»</a:t>
            </a:r>
            <a:endParaRPr lang="en-US" sz="1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1908882" y="2475921"/>
            <a:ext cx="557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Единожды доработать мобильное приложение</a:t>
            </a:r>
            <a:r>
              <a:rPr lang="en-US" sz="1200" dirty="0" smtClean="0"/>
              <a:t> </a:t>
            </a:r>
            <a:r>
              <a:rPr lang="ru-RU" sz="1200" dirty="0"/>
              <a:t>для </a:t>
            </a:r>
            <a:r>
              <a:rPr lang="ru-RU" sz="1200" dirty="0" smtClean="0"/>
              <a:t>работы в связке с </a:t>
            </a:r>
            <a:br>
              <a:rPr lang="ru-RU" sz="1200" dirty="0" smtClean="0"/>
            </a:br>
            <a:r>
              <a:rPr lang="en-US" sz="1200" dirty="0" smtClean="0"/>
              <a:t>ELMA BPM/CRM</a:t>
            </a:r>
            <a:r>
              <a:rPr lang="ru-RU" sz="1200" dirty="0" smtClean="0"/>
              <a:t> 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42" name="TextBox 141"/>
          <p:cNvSpPr txBox="1"/>
          <p:nvPr/>
        </p:nvSpPr>
        <p:spPr>
          <a:xfrm>
            <a:off x="1894155" y="2928096"/>
            <a:ext cx="557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Единожды доработать Личный кабинет </a:t>
            </a:r>
            <a:r>
              <a:rPr lang="ru-RU" sz="1200" dirty="0"/>
              <a:t>для работы в связке с </a:t>
            </a:r>
            <a:br>
              <a:rPr lang="ru-RU" sz="1200" dirty="0"/>
            </a:br>
            <a:r>
              <a:rPr lang="en-US" sz="1200" dirty="0"/>
              <a:t>ELMA BPM/CRM</a:t>
            </a:r>
            <a:r>
              <a:rPr lang="ru-RU" sz="1200" dirty="0"/>
              <a:t> 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883056" y="3350409"/>
            <a:ext cx="5571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Использовать внешнего провайдера </a:t>
            </a:r>
            <a:r>
              <a:rPr lang="en-US" sz="1200" dirty="0" smtClean="0"/>
              <a:t>SMS </a:t>
            </a:r>
            <a:r>
              <a:rPr lang="en-US" sz="1200" dirty="0" smtClean="0"/>
              <a:t>GW/USSD/Push</a:t>
            </a:r>
            <a:endParaRPr lang="en-US" sz="1200" dirty="0"/>
          </a:p>
        </p:txBody>
      </p:sp>
      <p:sp>
        <p:nvSpPr>
          <p:cNvPr id="144" name="TextBox 143"/>
          <p:cNvSpPr txBox="1"/>
          <p:nvPr/>
        </p:nvSpPr>
        <p:spPr>
          <a:xfrm>
            <a:off x="1894155" y="3756371"/>
            <a:ext cx="5571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Использовать внешнего провайдера </a:t>
            </a:r>
            <a:r>
              <a:rPr lang="en-US" sz="1200" dirty="0" smtClean="0"/>
              <a:t>Mail </a:t>
            </a:r>
            <a:r>
              <a:rPr lang="en-US" sz="1200" dirty="0" smtClean="0"/>
              <a:t>GW</a:t>
            </a:r>
            <a:endParaRPr lang="en-US" sz="1200" dirty="0"/>
          </a:p>
        </p:txBody>
      </p:sp>
      <p:sp>
        <p:nvSpPr>
          <p:cNvPr id="145" name="Rounded Rectangle 144"/>
          <p:cNvSpPr/>
          <p:nvPr/>
        </p:nvSpPr>
        <p:spPr bwMode="auto">
          <a:xfrm>
            <a:off x="7111129" y="4188018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Messager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031" y="4169165"/>
            <a:ext cx="303696" cy="344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483" y="4188018"/>
            <a:ext cx="311900" cy="31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30583" y="3766536"/>
            <a:ext cx="34290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031" y="3419102"/>
            <a:ext cx="347434" cy="347434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341745" y="770745"/>
            <a:ext cx="825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Цифровой век не возможен без цифровых каналов связи, сейчас они развиваются от потребностей клиента, совершенно не связывая сиюминутную необходимость с достижением стратегических целей </a:t>
            </a:r>
            <a:endParaRPr lang="en-US" sz="1200" dirty="0"/>
          </a:p>
        </p:txBody>
      </p:sp>
      <p:sp>
        <p:nvSpPr>
          <p:cNvPr id="151" name="TextBox 150"/>
          <p:cNvSpPr txBox="1"/>
          <p:nvPr/>
        </p:nvSpPr>
        <p:spPr>
          <a:xfrm>
            <a:off x="1883056" y="4153509"/>
            <a:ext cx="5571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Использовать внешнего провайдера к </a:t>
            </a:r>
            <a:r>
              <a:rPr lang="ru-RU" sz="1200" dirty="0" err="1" smtClean="0"/>
              <a:t>месседжарам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279" y="4456870"/>
            <a:ext cx="367314" cy="367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483" y="4484574"/>
            <a:ext cx="342940" cy="3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4" indent="-285750">
              <a:buFont typeface="Wingdings" charset="2"/>
              <a:buChar char="§"/>
            </a:pPr>
            <a:endParaRPr lang="en-US" dirty="0" smtClean="0"/>
          </a:p>
          <a:p>
            <a:pPr marL="1657350" lvl="4" indent="-285750">
              <a:buFont typeface="Wingdings" charset="2"/>
              <a:buChar char="§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2330703"/>
            <a:ext cx="8336107" cy="48209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Аналитика и событийность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7405078" y="1084386"/>
            <a:ext cx="1626867" cy="36077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15" name="Rounded Rectangle 114"/>
          <p:cNvSpPr/>
          <p:nvPr/>
        </p:nvSpPr>
        <p:spPr>
          <a:xfrm>
            <a:off x="84620" y="1662817"/>
            <a:ext cx="5236227" cy="30238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90" name="Rounded Rectangle 89"/>
          <p:cNvSpPr/>
          <p:nvPr/>
        </p:nvSpPr>
        <p:spPr>
          <a:xfrm>
            <a:off x="5526471" y="1527323"/>
            <a:ext cx="1794984" cy="31648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CRM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29209" y="747063"/>
            <a:ext cx="7096539" cy="6703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 прошлого.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53836" y="3968782"/>
            <a:ext cx="1363959" cy="346961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0" anchor="ctr"/>
          <a:lstStyle/>
          <a:p>
            <a:pPr marL="463538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hape 49"/>
          <p:cNvCxnSpPr/>
          <p:nvPr/>
        </p:nvCxnSpPr>
        <p:spPr bwMode="auto">
          <a:xfrm flipV="1">
            <a:off x="2579252" y="3723775"/>
            <a:ext cx="126140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" name="Shape 49"/>
          <p:cNvCxnSpPr>
            <a:stCxn id="69" idx="3"/>
          </p:cNvCxnSpPr>
          <p:nvPr/>
        </p:nvCxnSpPr>
        <p:spPr bwMode="auto">
          <a:xfrm flipV="1">
            <a:off x="2579252" y="4131604"/>
            <a:ext cx="126140" cy="127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8" name="Shape 49"/>
          <p:cNvCxnSpPr>
            <a:stCxn id="70" idx="3"/>
          </p:cNvCxnSpPr>
          <p:nvPr/>
        </p:nvCxnSpPr>
        <p:spPr bwMode="auto">
          <a:xfrm flipV="1">
            <a:off x="2593913" y="4523265"/>
            <a:ext cx="111479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" name="Shape 49"/>
          <p:cNvCxnSpPr/>
          <p:nvPr/>
        </p:nvCxnSpPr>
        <p:spPr bwMode="auto">
          <a:xfrm flipV="1">
            <a:off x="3468168" y="3723775"/>
            <a:ext cx="209797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Shape 49"/>
          <p:cNvCxnSpPr>
            <a:stCxn id="72" idx="3"/>
          </p:cNvCxnSpPr>
          <p:nvPr/>
        </p:nvCxnSpPr>
        <p:spPr bwMode="auto">
          <a:xfrm flipV="1">
            <a:off x="3468168" y="4131604"/>
            <a:ext cx="209797" cy="127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" name="Shape 49"/>
          <p:cNvCxnSpPr>
            <a:endCxn id="23" idx="1"/>
          </p:cNvCxnSpPr>
          <p:nvPr/>
        </p:nvCxnSpPr>
        <p:spPr bwMode="auto">
          <a:xfrm flipV="1">
            <a:off x="3479602" y="4523266"/>
            <a:ext cx="198363" cy="17437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" name="Rounded Rectangle 12"/>
          <p:cNvSpPr/>
          <p:nvPr/>
        </p:nvSpPr>
        <p:spPr bwMode="auto">
          <a:xfrm>
            <a:off x="1816880" y="3573548"/>
            <a:ext cx="762372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Склонность к депозиту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816880" y="3964002"/>
            <a:ext cx="762372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8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Склонность к кредиту</a:t>
            </a:r>
            <a:endParaRPr lang="en-US" sz="78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16880" y="4354393"/>
            <a:ext cx="777033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Склонность к картам</a:t>
            </a:r>
            <a:endParaRPr lang="en-US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705796" y="3573548"/>
            <a:ext cx="762372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по депозитам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705796" y="3964002"/>
            <a:ext cx="762372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Кредитный конвейер</a:t>
            </a:r>
            <a:endParaRPr lang="en-US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705796" y="4354393"/>
            <a:ext cx="777033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Карточный конвейер</a:t>
            </a:r>
            <a:endParaRPr lang="en-US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677965" y="3964002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Ценность кредита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677965" y="3573548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Ценность депозита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677965" y="4354393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Ценность карты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65484" y="3964002"/>
            <a:ext cx="784363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Лучшее </a:t>
            </a:r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81"/>
          <p:cNvGrpSpPr/>
          <p:nvPr/>
        </p:nvGrpSpPr>
        <p:grpSpPr>
          <a:xfrm>
            <a:off x="271787" y="3968013"/>
            <a:ext cx="353376" cy="353376"/>
            <a:chOff x="7803766" y="391426"/>
            <a:chExt cx="450117" cy="450117"/>
          </a:xfrm>
        </p:grpSpPr>
        <p:sp>
          <p:nvSpPr>
            <p:cNvPr id="26" name="Oval 25"/>
            <p:cNvSpPr/>
            <p:nvPr/>
          </p:nvSpPr>
          <p:spPr>
            <a:xfrm>
              <a:off x="7803766" y="391426"/>
              <a:ext cx="450117" cy="45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27" name="Picture 15" descr="c:\Users\rezzk\Desktop\Visuals\Icons\PNGs\Growth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70436"/>
              <a:ext cx="370911" cy="26484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27"/>
          <p:cNvSpPr>
            <a:spLocks noChangeAspect="1"/>
          </p:cNvSpPr>
          <p:nvPr/>
        </p:nvSpPr>
        <p:spPr bwMode="auto">
          <a:xfrm>
            <a:off x="5735275" y="2243832"/>
            <a:ext cx="646035" cy="50251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>
                <a:solidFill>
                  <a:schemeClr val="bg1"/>
                </a:solidFill>
              </a:rPr>
              <a:t>NBA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53865" y="2803718"/>
            <a:ext cx="1363959" cy="3469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0" anchor="ctr"/>
          <a:lstStyle/>
          <a:p>
            <a:pPr marL="463538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 риски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53836" y="829206"/>
            <a:ext cx="1363959" cy="337746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0" anchor="ctr"/>
          <a:lstStyle/>
          <a:p>
            <a:pPr marL="347654">
              <a:defRPr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816880" y="829064"/>
            <a:ext cx="740380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 звонка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353834" y="1823194"/>
            <a:ext cx="1363959" cy="34873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0" anchor="ctr"/>
          <a:lstStyle/>
          <a:p>
            <a:pPr marL="463538">
              <a:defRPr/>
            </a:pPr>
            <a:r>
              <a:rPr lang="ru-RU" sz="7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 мошенничество</a:t>
            </a:r>
            <a:endParaRPr lang="en-US" sz="78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hape 49"/>
          <p:cNvCxnSpPr/>
          <p:nvPr/>
        </p:nvCxnSpPr>
        <p:spPr bwMode="auto">
          <a:xfrm>
            <a:off x="2557261" y="997937"/>
            <a:ext cx="148535" cy="997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 bwMode="auto">
          <a:xfrm>
            <a:off x="2705795" y="829064"/>
            <a:ext cx="775303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обращения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546950" y="3030473"/>
            <a:ext cx="158442" cy="11841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558701" y="2753654"/>
            <a:ext cx="146691" cy="168873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3" name="Rounded Rectangle 42"/>
          <p:cNvSpPr/>
          <p:nvPr/>
        </p:nvSpPr>
        <p:spPr bwMode="auto">
          <a:xfrm>
            <a:off x="1816880" y="2592948"/>
            <a:ext cx="740380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</a:t>
            </a:r>
          </a:p>
          <a:p>
            <a:pPr algn="ctr"/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816880" y="2988181"/>
            <a:ext cx="740380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оттока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481098" y="2761821"/>
            <a:ext cx="196866" cy="203181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481098" y="2965001"/>
            <a:ext cx="196866" cy="19205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9" name="Rounded Rectangle 48"/>
          <p:cNvSpPr/>
          <p:nvPr/>
        </p:nvSpPr>
        <p:spPr bwMode="auto">
          <a:xfrm>
            <a:off x="2705795" y="2796128"/>
            <a:ext cx="775303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A/B 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433603" y="2761821"/>
            <a:ext cx="235545" cy="19599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433603" y="2957816"/>
            <a:ext cx="235545" cy="19923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2" name="Rounded Rectangle 51"/>
          <p:cNvSpPr/>
          <p:nvPr/>
        </p:nvSpPr>
        <p:spPr bwMode="auto">
          <a:xfrm>
            <a:off x="3677965" y="2592948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</a:t>
            </a:r>
          </a:p>
          <a:p>
            <a:pPr algn="ctr"/>
            <a:r>
              <a:rPr lang="ru-RU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</a:t>
            </a:r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3677965" y="2988181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</a:t>
            </a:r>
          </a:p>
          <a:p>
            <a:pPr algn="ctr"/>
            <a:r>
              <a:rPr lang="ru-RU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</a:t>
            </a:r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5449845" y="2753654"/>
            <a:ext cx="551082" cy="137795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6" name="Straight Arrow Connector 55"/>
          <p:cNvCxnSpPr>
            <a:endCxn id="28" idx="1"/>
          </p:cNvCxnSpPr>
          <p:nvPr/>
        </p:nvCxnSpPr>
        <p:spPr>
          <a:xfrm>
            <a:off x="2616614" y="1987047"/>
            <a:ext cx="3118661" cy="508041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449845" y="2592948"/>
            <a:ext cx="285430" cy="36486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8" name="Rounded Rectangle 57"/>
          <p:cNvSpPr/>
          <p:nvPr/>
        </p:nvSpPr>
        <p:spPr bwMode="auto">
          <a:xfrm>
            <a:off x="4669147" y="2788943"/>
            <a:ext cx="78069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</a:t>
            </a:r>
          </a:p>
          <a:p>
            <a:pPr algn="ctr"/>
            <a:r>
              <a:rPr lang="ru-RU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Челенджер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4669196" y="829064"/>
            <a:ext cx="781138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обслуживания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1826790" y="1826323"/>
            <a:ext cx="781138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Стоп факторы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481098" y="997937"/>
            <a:ext cx="189354" cy="25057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481098" y="784128"/>
            <a:ext cx="190112" cy="21380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426090" y="998080"/>
            <a:ext cx="243106" cy="2504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426849" y="784128"/>
            <a:ext cx="238635" cy="21195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57864" y="1818216"/>
            <a:ext cx="353376" cy="35337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6" name="Picture 3" descr="c:\Users\rezzk\Desktop\Visuals\Icons\PNGs\Credit Cards Icon 2.png"/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631" y="1861650"/>
            <a:ext cx="325841" cy="31981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/>
          <p:cNvSpPr/>
          <p:nvPr/>
        </p:nvSpPr>
        <p:spPr>
          <a:xfrm>
            <a:off x="261396" y="821429"/>
            <a:ext cx="353376" cy="35337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8" name="Picture 4" descr="c:\Users\rezzk\Desktop\Visuals\Icons\PNGs\Comm and Media 2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54" y="859926"/>
            <a:ext cx="233085" cy="2826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Oval 68"/>
          <p:cNvSpPr/>
          <p:nvPr/>
        </p:nvSpPr>
        <p:spPr>
          <a:xfrm>
            <a:off x="276501" y="2801964"/>
            <a:ext cx="353376" cy="35337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0" name="Picture 2" descr="c:\Users\rezzk\Desktop\Visuals\Icons\PNGs\Cycle Icon 2.pn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54" y="2861646"/>
            <a:ext cx="346269" cy="2506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ounded Rectangle 70"/>
          <p:cNvSpPr/>
          <p:nvPr/>
        </p:nvSpPr>
        <p:spPr bwMode="auto">
          <a:xfrm>
            <a:off x="3671211" y="615255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CLV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3670452" y="1079638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Упущенные данные</a:t>
            </a:r>
            <a:endParaRPr lang="en-US" sz="8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7502388" y="1523618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 центр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7541979" y="3147708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 канал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7541978" y="3536550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7534112" y="3936931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канал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7534112" y="4328722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7512585" y="1923519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SMS/USSD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7523557" y="2326072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6319398" y="2340230"/>
            <a:ext cx="93423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коммуникации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058292" y="867903"/>
            <a:ext cx="1107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CRM </a:t>
            </a:r>
            <a:endParaRPr lang="en-US" dirty="0"/>
          </a:p>
        </p:txBody>
      </p:sp>
      <p:cxnSp>
        <p:nvCxnSpPr>
          <p:cNvPr id="105" name="Shape 49"/>
          <p:cNvCxnSpPr>
            <a:stCxn id="23" idx="3"/>
            <a:endCxn id="24" idx="2"/>
          </p:cNvCxnSpPr>
          <p:nvPr/>
        </p:nvCxnSpPr>
        <p:spPr bwMode="auto">
          <a:xfrm flipV="1">
            <a:off x="4433603" y="4301747"/>
            <a:ext cx="624063" cy="221519"/>
          </a:xfrm>
          <a:prstGeom prst="curvedConnector2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8" name="Shape 49"/>
          <p:cNvCxnSpPr>
            <a:stCxn id="22" idx="3"/>
            <a:endCxn id="24" idx="0"/>
          </p:cNvCxnSpPr>
          <p:nvPr/>
        </p:nvCxnSpPr>
        <p:spPr bwMode="auto">
          <a:xfrm>
            <a:off x="4433603" y="3742421"/>
            <a:ext cx="624063" cy="221581"/>
          </a:xfrm>
          <a:prstGeom prst="curvedConnector2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1" name="Shape 49"/>
          <p:cNvCxnSpPr>
            <a:stCxn id="19" idx="3"/>
            <a:endCxn id="24" idx="1"/>
          </p:cNvCxnSpPr>
          <p:nvPr/>
        </p:nvCxnSpPr>
        <p:spPr bwMode="auto">
          <a:xfrm>
            <a:off x="4433603" y="4132875"/>
            <a:ext cx="231881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6" name="TextBox 115"/>
          <p:cNvSpPr txBox="1"/>
          <p:nvPr/>
        </p:nvSpPr>
        <p:spPr>
          <a:xfrm>
            <a:off x="4048271" y="1755936"/>
            <a:ext cx="1107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SAS/SPSS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767865" y="1031983"/>
            <a:ext cx="175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Другие платформы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 и плюсы подхода</a:t>
            </a:r>
            <a:r>
              <a:rPr lang="en-US" dirty="0" smtClean="0"/>
              <a:t> SAS/SPSS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610" y="626113"/>
            <a:ext cx="86067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charset="0"/>
              </a:rPr>
              <a:t>Сохранение </a:t>
            </a:r>
            <a:r>
              <a:rPr lang="ru-RU" sz="1600" dirty="0">
                <a:solidFill>
                  <a:prstClr val="black"/>
                </a:solidFill>
                <a:latin typeface="Calibri" charset="0"/>
              </a:rPr>
              <a:t>клиентов – </a:t>
            </a:r>
            <a:r>
              <a:rPr lang="ru-RU" sz="1600" dirty="0" smtClean="0">
                <a:solidFill>
                  <a:prstClr val="black"/>
                </a:solidFill>
                <a:latin typeface="Calibri" charset="0"/>
              </a:rPr>
              <a:t>да, реализовано. </a:t>
            </a:r>
            <a:endParaRPr lang="ru-RU" sz="1600" dirty="0">
              <a:solidFill>
                <a:prstClr val="black"/>
              </a:solidFill>
              <a:latin typeface="Calibri" charset="0"/>
            </a:endParaRPr>
          </a:p>
          <a:p>
            <a:pPr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 charset="0"/>
              </a:rPr>
              <a:t>Отток клиента – да, частично есть ограничения. </a:t>
            </a:r>
            <a:r>
              <a:rPr lang="ru-RU" sz="1600" dirty="0">
                <a:solidFill>
                  <a:srgbClr val="FF0000"/>
                </a:solidFill>
                <a:latin typeface="Calibri" charset="0"/>
              </a:rPr>
              <a:t>События не </a:t>
            </a:r>
            <a:r>
              <a:rPr lang="ru-RU" sz="1600" dirty="0" err="1">
                <a:solidFill>
                  <a:srgbClr val="FF0000"/>
                </a:solidFill>
                <a:latin typeface="Calibri" charset="0"/>
              </a:rPr>
              <a:t>анализиуются</a:t>
            </a:r>
            <a:r>
              <a:rPr lang="ru-RU" sz="1600" dirty="0">
                <a:solidFill>
                  <a:srgbClr val="FF0000"/>
                </a:solidFill>
                <a:latin typeface="Calibri" charset="0"/>
              </a:rPr>
              <a:t> в </a:t>
            </a:r>
            <a:r>
              <a:rPr lang="ru-RU" sz="1600" dirty="0" err="1">
                <a:solidFill>
                  <a:srgbClr val="FF0000"/>
                </a:solidFill>
                <a:latin typeface="Calibri" charset="0"/>
              </a:rPr>
              <a:t>онлайне</a:t>
            </a:r>
            <a:r>
              <a:rPr lang="ru-RU" sz="1600" dirty="0">
                <a:solidFill>
                  <a:srgbClr val="FF0000"/>
                </a:solidFill>
                <a:latin typeface="Calibri" charset="0"/>
              </a:rPr>
              <a:t> на предмет повышения риска оттока</a:t>
            </a:r>
          </a:p>
          <a:p>
            <a:pPr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 charset="0"/>
              </a:rPr>
              <a:t>Достижение плана продаж (экземпляр) - </a:t>
            </a:r>
            <a:r>
              <a:rPr lang="ru-RU" sz="1600" dirty="0">
                <a:solidFill>
                  <a:srgbClr val="FF0000"/>
                </a:solidFill>
                <a:latin typeface="Calibri" charset="0"/>
              </a:rPr>
              <a:t>да, но используется предиктивная а не адаптивная </a:t>
            </a:r>
            <a:r>
              <a:rPr lang="ru-RU" sz="1600" dirty="0" smtClean="0">
                <a:solidFill>
                  <a:srgbClr val="FF0000"/>
                </a:solidFill>
                <a:latin typeface="Calibri" charset="0"/>
              </a:rPr>
              <a:t>аналитика, не возможно использовать комбинированные подходы</a:t>
            </a:r>
            <a:endParaRPr lang="ru-RU" sz="1600" dirty="0">
              <a:solidFill>
                <a:srgbClr val="FF0000"/>
              </a:solidFill>
              <a:latin typeface="Calibri" charset="0"/>
            </a:endParaRPr>
          </a:p>
          <a:p>
            <a:pPr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 charset="0"/>
              </a:rPr>
              <a:t>Кампании исполняются по всем каналам</a:t>
            </a:r>
            <a:r>
              <a:rPr lang="ru-RU" sz="1600" dirty="0" smtClean="0">
                <a:solidFill>
                  <a:prstClr val="black"/>
                </a:solidFill>
                <a:latin typeface="Calibri" charset="0"/>
              </a:rPr>
              <a:t>, - </a:t>
            </a:r>
            <a:r>
              <a:rPr lang="ru-RU" sz="1600" dirty="0" smtClean="0">
                <a:solidFill>
                  <a:srgbClr val="FF0000"/>
                </a:solidFill>
                <a:latin typeface="Calibri" charset="0"/>
              </a:rPr>
              <a:t>да, но дорогая поддержка каналов самообслуживания</a:t>
            </a:r>
          </a:p>
          <a:p>
            <a:pPr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 charset="0"/>
              </a:rPr>
              <a:t>Запуск множества кампаний </a:t>
            </a:r>
            <a:r>
              <a:rPr lang="ru-RU" sz="1600" dirty="0" smtClean="0">
                <a:solidFill>
                  <a:prstClr val="black"/>
                </a:solidFill>
                <a:latin typeface="Calibri" charset="0"/>
              </a:rPr>
              <a:t>в реальном времени – </a:t>
            </a:r>
            <a:r>
              <a:rPr lang="ru-RU" sz="1600" dirty="0" smtClean="0">
                <a:solidFill>
                  <a:srgbClr val="FF0000"/>
                </a:solidFill>
                <a:latin typeface="Calibri" charset="0"/>
              </a:rPr>
              <a:t>нет,</a:t>
            </a:r>
            <a:r>
              <a:rPr lang="en-US" sz="16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Calibri" charset="0"/>
              </a:rPr>
              <a:t>в </a:t>
            </a:r>
            <a:r>
              <a:rPr lang="en-US" sz="1600" dirty="0" smtClean="0">
                <a:solidFill>
                  <a:srgbClr val="FF0000"/>
                </a:solidFill>
                <a:latin typeface="Calibri" charset="0"/>
              </a:rPr>
              <a:t>SAS</a:t>
            </a:r>
            <a:r>
              <a:rPr lang="ru-RU" sz="1600" dirty="0" smtClean="0">
                <a:solidFill>
                  <a:srgbClr val="FF0000"/>
                </a:solidFill>
                <a:latin typeface="Calibri" charset="0"/>
              </a:rPr>
              <a:t> пока это не реализовано.</a:t>
            </a:r>
          </a:p>
          <a:p>
            <a:pPr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 charset="0"/>
              </a:rPr>
              <a:t>Оптимизация процесса продаж за счет оптимизации </a:t>
            </a:r>
            <a:r>
              <a:rPr lang="ru-RU" sz="1600" dirty="0" smtClean="0">
                <a:solidFill>
                  <a:prstClr val="black"/>
                </a:solidFill>
                <a:latin typeface="Calibri" charset="0"/>
              </a:rPr>
              <a:t>лучших </a:t>
            </a:r>
            <a:r>
              <a:rPr lang="ru-RU" sz="1600" dirty="0">
                <a:solidFill>
                  <a:prstClr val="black"/>
                </a:solidFill>
                <a:latin typeface="Calibri" charset="0"/>
              </a:rPr>
              <a:t>предложений и </a:t>
            </a:r>
            <a:r>
              <a:rPr lang="ru-RU" sz="1600" dirty="0" smtClean="0">
                <a:solidFill>
                  <a:prstClr val="black"/>
                </a:solidFill>
                <a:latin typeface="Calibri" charset="0"/>
              </a:rPr>
              <a:t>оттока.</a:t>
            </a:r>
          </a:p>
          <a:p>
            <a:pPr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charset="0"/>
              </a:rPr>
              <a:t>Реал тайм – не реализован, </a:t>
            </a:r>
            <a:r>
              <a:rPr lang="ru-RU" sz="1600" dirty="0" smtClean="0">
                <a:solidFill>
                  <a:srgbClr val="FF0000"/>
                </a:solidFill>
                <a:latin typeface="Calibri" charset="0"/>
              </a:rPr>
              <a:t>но очень близок для принятия решений о корректировках в кампаниях. </a:t>
            </a:r>
          </a:p>
          <a:p>
            <a:pPr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charset="0"/>
              </a:rPr>
              <a:t>Скорость вывода на рынок кампании – </a:t>
            </a:r>
            <a:r>
              <a:rPr lang="ru-RU" sz="1600" dirty="0" smtClean="0">
                <a:solidFill>
                  <a:srgbClr val="FF0000"/>
                </a:solidFill>
                <a:latin typeface="Calibri" charset="0"/>
              </a:rPr>
              <a:t>низкий, требуется ожидание готовности каналов продаж. </a:t>
            </a:r>
            <a:endParaRPr lang="ru-RU" sz="1600" dirty="0">
              <a:solidFill>
                <a:srgbClr val="FF0000"/>
              </a:solidFill>
              <a:latin typeface="Calibri" charset="0"/>
            </a:endParaRPr>
          </a:p>
          <a:p>
            <a:pPr>
              <a:buChar char="•"/>
            </a:pPr>
            <a:r>
              <a:rPr lang="en-US" sz="1600" dirty="0" smtClean="0">
                <a:latin typeface="Calibri" charset="0"/>
              </a:rPr>
              <a:t>SAS –</a:t>
            </a:r>
            <a:r>
              <a:rPr lang="ru-RU" sz="1600" dirty="0" smtClean="0">
                <a:latin typeface="Calibri" charset="0"/>
              </a:rPr>
              <a:t> остается прекрасным аналитическим решением</a:t>
            </a:r>
            <a:r>
              <a:rPr lang="ru-RU" sz="1600" dirty="0" smtClean="0">
                <a:solidFill>
                  <a:srgbClr val="FF0000"/>
                </a:solidFill>
                <a:latin typeface="Calibri" charset="0"/>
              </a:rPr>
              <a:t>, но имеет сложности с контролем исполнения кампаний.</a:t>
            </a:r>
            <a:endParaRPr lang="ru-RU" sz="16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 bwMode="auto">
          <a:xfrm>
            <a:off x="353836" y="3968782"/>
            <a:ext cx="1363959" cy="346961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0" anchor="ctr"/>
          <a:lstStyle/>
          <a:p>
            <a:pPr marL="463538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hape 49"/>
          <p:cNvCxnSpPr/>
          <p:nvPr/>
        </p:nvCxnSpPr>
        <p:spPr bwMode="auto">
          <a:xfrm flipV="1">
            <a:off x="2579252" y="3723775"/>
            <a:ext cx="126140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9" name="Shape 49"/>
          <p:cNvCxnSpPr>
            <a:stCxn id="66" idx="3"/>
          </p:cNvCxnSpPr>
          <p:nvPr/>
        </p:nvCxnSpPr>
        <p:spPr bwMode="auto">
          <a:xfrm flipV="1">
            <a:off x="2579252" y="4131604"/>
            <a:ext cx="126140" cy="127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0" name="Shape 49"/>
          <p:cNvCxnSpPr>
            <a:stCxn id="67" idx="3"/>
          </p:cNvCxnSpPr>
          <p:nvPr/>
        </p:nvCxnSpPr>
        <p:spPr bwMode="auto">
          <a:xfrm flipV="1">
            <a:off x="2593913" y="4523265"/>
            <a:ext cx="111479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1" name="Shape 49"/>
          <p:cNvCxnSpPr/>
          <p:nvPr/>
        </p:nvCxnSpPr>
        <p:spPr bwMode="auto">
          <a:xfrm flipV="1">
            <a:off x="3468168" y="3723775"/>
            <a:ext cx="209797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2" name="Shape 49"/>
          <p:cNvCxnSpPr>
            <a:stCxn id="69" idx="3"/>
          </p:cNvCxnSpPr>
          <p:nvPr/>
        </p:nvCxnSpPr>
        <p:spPr bwMode="auto">
          <a:xfrm flipV="1">
            <a:off x="3468168" y="4131604"/>
            <a:ext cx="209797" cy="127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3" name="Shape 49"/>
          <p:cNvCxnSpPr>
            <a:stCxn id="70" idx="3"/>
          </p:cNvCxnSpPr>
          <p:nvPr/>
        </p:nvCxnSpPr>
        <p:spPr bwMode="auto">
          <a:xfrm flipV="1">
            <a:off x="3482829" y="4523265"/>
            <a:ext cx="195135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4" name="Shape 49"/>
          <p:cNvCxnSpPr>
            <a:stCxn id="71" idx="3"/>
          </p:cNvCxnSpPr>
          <p:nvPr/>
        </p:nvCxnSpPr>
        <p:spPr bwMode="auto">
          <a:xfrm flipV="1">
            <a:off x="4433604" y="4131604"/>
            <a:ext cx="231880" cy="127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5" name="Rounded Rectangle 64"/>
          <p:cNvSpPr/>
          <p:nvPr/>
        </p:nvSpPr>
        <p:spPr bwMode="auto">
          <a:xfrm>
            <a:off x="1816880" y="3573548"/>
            <a:ext cx="762372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Склонность к депозиту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1816880" y="3964002"/>
            <a:ext cx="762372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8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Склонность к кредиту</a:t>
            </a:r>
            <a:endParaRPr lang="en-US" sz="78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1816880" y="4354393"/>
            <a:ext cx="777033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Склонность к картам</a:t>
            </a:r>
            <a:endParaRPr lang="en-US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2705796" y="3573548"/>
            <a:ext cx="762372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по депозитам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2705796" y="3964002"/>
            <a:ext cx="762372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Кредитный конвейер</a:t>
            </a:r>
            <a:endParaRPr lang="en-US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2705796" y="4354393"/>
            <a:ext cx="777033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Карточный конвейер</a:t>
            </a:r>
            <a:endParaRPr lang="en-US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3677965" y="3964002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Ценность кредита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Arrow Connector 71"/>
          <p:cNvCxnSpPr>
            <a:endCxn id="76" idx="0"/>
          </p:cNvCxnSpPr>
          <p:nvPr/>
        </p:nvCxnSpPr>
        <p:spPr>
          <a:xfrm>
            <a:off x="4433841" y="3744665"/>
            <a:ext cx="623825" cy="219337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3" name="Straight Arrow Connector 72"/>
          <p:cNvCxnSpPr>
            <a:endCxn id="76" idx="2"/>
          </p:cNvCxnSpPr>
          <p:nvPr/>
        </p:nvCxnSpPr>
        <p:spPr>
          <a:xfrm flipV="1">
            <a:off x="4426090" y="4301747"/>
            <a:ext cx="631575" cy="22392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4" name="Rounded Rectangle 73"/>
          <p:cNvSpPr/>
          <p:nvPr/>
        </p:nvSpPr>
        <p:spPr bwMode="auto">
          <a:xfrm>
            <a:off x="3677965" y="3573548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Ценность депозита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3677965" y="4354393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Ценность карты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4665484" y="3964002"/>
            <a:ext cx="784363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Лучшее </a:t>
            </a:r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81"/>
          <p:cNvGrpSpPr/>
          <p:nvPr/>
        </p:nvGrpSpPr>
        <p:grpSpPr>
          <a:xfrm>
            <a:off x="271787" y="3968013"/>
            <a:ext cx="353376" cy="353376"/>
            <a:chOff x="7803766" y="391426"/>
            <a:chExt cx="450117" cy="450117"/>
          </a:xfrm>
        </p:grpSpPr>
        <p:sp>
          <p:nvSpPr>
            <p:cNvPr id="126" name="Oval 125"/>
            <p:cNvSpPr/>
            <p:nvPr/>
          </p:nvSpPr>
          <p:spPr>
            <a:xfrm>
              <a:off x="7803766" y="391426"/>
              <a:ext cx="450117" cy="45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27" name="Picture 15" descr="c:\Users\rezzk\Desktop\Visuals\Icons\PNGs\Growth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70436"/>
              <a:ext cx="370911" cy="26484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Rounded Rectangle 80"/>
          <p:cNvSpPr>
            <a:spLocks noChangeAspect="1"/>
          </p:cNvSpPr>
          <p:nvPr/>
        </p:nvSpPr>
        <p:spPr bwMode="auto">
          <a:xfrm>
            <a:off x="5735275" y="2243832"/>
            <a:ext cx="720841" cy="50251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smtClean="0">
                <a:solidFill>
                  <a:schemeClr val="bg1"/>
                </a:solidFill>
              </a:rPr>
              <a:t>ELMA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353865" y="2803718"/>
            <a:ext cx="1363959" cy="3469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45720" rIns="0" anchor="ctr"/>
          <a:lstStyle/>
          <a:p>
            <a:pPr marL="463538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 риски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353836" y="829206"/>
            <a:ext cx="1363959" cy="337746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0" anchor="ctr"/>
          <a:lstStyle/>
          <a:p>
            <a:pPr marL="347654">
              <a:defRPr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1816880" y="829064"/>
            <a:ext cx="740380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 звонка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353834" y="1823194"/>
            <a:ext cx="1363959" cy="34873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0" anchor="ctr"/>
          <a:lstStyle/>
          <a:p>
            <a:pPr marL="463538">
              <a:defRPr/>
            </a:pPr>
            <a:r>
              <a:rPr lang="ru-RU" sz="7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 мошенничество</a:t>
            </a:r>
            <a:endParaRPr lang="en-US" sz="78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3677965" y="1814514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CLV</a:t>
            </a:r>
          </a:p>
        </p:txBody>
      </p:sp>
      <p:cxnSp>
        <p:nvCxnSpPr>
          <p:cNvPr id="87" name="Shape 49"/>
          <p:cNvCxnSpPr>
            <a:stCxn id="88" idx="3"/>
            <a:endCxn id="86" idx="1"/>
          </p:cNvCxnSpPr>
          <p:nvPr/>
        </p:nvCxnSpPr>
        <p:spPr bwMode="auto">
          <a:xfrm flipV="1">
            <a:off x="3481098" y="1983386"/>
            <a:ext cx="196866" cy="3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8" name="Rounded Rectangle 87"/>
          <p:cNvSpPr/>
          <p:nvPr/>
        </p:nvSpPr>
        <p:spPr bwMode="auto">
          <a:xfrm>
            <a:off x="2705795" y="1814517"/>
            <a:ext cx="775303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Экспонента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Shape 49"/>
          <p:cNvCxnSpPr>
            <a:stCxn id="86" idx="3"/>
            <a:endCxn id="113" idx="1"/>
          </p:cNvCxnSpPr>
          <p:nvPr/>
        </p:nvCxnSpPr>
        <p:spPr bwMode="auto">
          <a:xfrm>
            <a:off x="4433603" y="1983386"/>
            <a:ext cx="235593" cy="1817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0" name="Shape 49"/>
          <p:cNvCxnSpPr>
            <a:stCxn id="84" idx="3"/>
            <a:endCxn id="91" idx="1"/>
          </p:cNvCxnSpPr>
          <p:nvPr/>
        </p:nvCxnSpPr>
        <p:spPr bwMode="auto">
          <a:xfrm>
            <a:off x="2557261" y="997937"/>
            <a:ext cx="148535" cy="997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 bwMode="auto">
          <a:xfrm>
            <a:off x="2705795" y="829064"/>
            <a:ext cx="775303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обращения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551223" y="2062926"/>
            <a:ext cx="158442" cy="11841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562974" y="1786106"/>
            <a:ext cx="146691" cy="168873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546950" y="3030473"/>
            <a:ext cx="158442" cy="11841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558701" y="2753654"/>
            <a:ext cx="146691" cy="168873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6" name="Rounded Rectangle 95"/>
          <p:cNvSpPr/>
          <p:nvPr/>
        </p:nvSpPr>
        <p:spPr bwMode="auto">
          <a:xfrm>
            <a:off x="1816880" y="2592948"/>
            <a:ext cx="740380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</a:t>
            </a:r>
          </a:p>
          <a:p>
            <a:pPr algn="ctr"/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1816880" y="2988181"/>
            <a:ext cx="740380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оттока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1816880" y="1617234"/>
            <a:ext cx="740380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 bwMode="auto">
          <a:xfrm>
            <a:off x="1816880" y="2012468"/>
            <a:ext cx="740380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Straight Arrow Connector 99"/>
          <p:cNvCxnSpPr>
            <a:stCxn id="102" idx="3"/>
            <a:endCxn id="105" idx="1"/>
          </p:cNvCxnSpPr>
          <p:nvPr/>
        </p:nvCxnSpPr>
        <p:spPr>
          <a:xfrm flipV="1">
            <a:off x="3481098" y="2761821"/>
            <a:ext cx="196866" cy="203181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1" name="Straight Arrow Connector 100"/>
          <p:cNvCxnSpPr>
            <a:stCxn id="102" idx="3"/>
            <a:endCxn id="106" idx="1"/>
          </p:cNvCxnSpPr>
          <p:nvPr/>
        </p:nvCxnSpPr>
        <p:spPr>
          <a:xfrm>
            <a:off x="3481098" y="2965001"/>
            <a:ext cx="196866" cy="19205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2" name="Rounded Rectangle 101"/>
          <p:cNvSpPr/>
          <p:nvPr/>
        </p:nvSpPr>
        <p:spPr bwMode="auto">
          <a:xfrm>
            <a:off x="2705795" y="2796128"/>
            <a:ext cx="775303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A/B 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" name="Straight Arrow Connector 102"/>
          <p:cNvCxnSpPr>
            <a:stCxn id="105" idx="3"/>
            <a:endCxn id="111" idx="1"/>
          </p:cNvCxnSpPr>
          <p:nvPr/>
        </p:nvCxnSpPr>
        <p:spPr>
          <a:xfrm>
            <a:off x="4433603" y="2761821"/>
            <a:ext cx="235545" cy="19599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4" name="Straight Arrow Connector 103"/>
          <p:cNvCxnSpPr>
            <a:stCxn id="106" idx="3"/>
            <a:endCxn id="111" idx="1"/>
          </p:cNvCxnSpPr>
          <p:nvPr/>
        </p:nvCxnSpPr>
        <p:spPr>
          <a:xfrm flipV="1">
            <a:off x="4433603" y="2957816"/>
            <a:ext cx="235545" cy="19923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5" name="Rounded Rectangle 104"/>
          <p:cNvSpPr/>
          <p:nvPr/>
        </p:nvSpPr>
        <p:spPr bwMode="auto">
          <a:xfrm>
            <a:off x="3677965" y="2592948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</a:t>
            </a:r>
          </a:p>
          <a:p>
            <a:pPr algn="ctr"/>
            <a:r>
              <a:rPr lang="ru-RU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</a:t>
            </a:r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 bwMode="auto">
          <a:xfrm>
            <a:off x="3677965" y="2988181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</a:t>
            </a:r>
          </a:p>
          <a:p>
            <a:pPr algn="ctr"/>
            <a:r>
              <a:rPr lang="ru-RU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</a:t>
            </a:r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Straight Arrow Connector 106"/>
          <p:cNvCxnSpPr>
            <a:stCxn id="112" idx="3"/>
            <a:endCxn id="81" idx="0"/>
          </p:cNvCxnSpPr>
          <p:nvPr/>
        </p:nvCxnSpPr>
        <p:spPr>
          <a:xfrm>
            <a:off x="5450334" y="998080"/>
            <a:ext cx="645362" cy="124575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6" idx="3"/>
            <a:endCxn id="81" idx="2"/>
          </p:cNvCxnSpPr>
          <p:nvPr/>
        </p:nvCxnSpPr>
        <p:spPr>
          <a:xfrm flipV="1">
            <a:off x="5449847" y="2746343"/>
            <a:ext cx="645849" cy="138653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9" name="Straight Arrow Connector 108"/>
          <p:cNvCxnSpPr>
            <a:stCxn id="113" idx="3"/>
            <a:endCxn id="81" idx="1"/>
          </p:cNvCxnSpPr>
          <p:nvPr/>
        </p:nvCxnSpPr>
        <p:spPr>
          <a:xfrm>
            <a:off x="5450334" y="1985203"/>
            <a:ext cx="284941" cy="50988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0" name="Straight Arrow Connector 109"/>
          <p:cNvCxnSpPr>
            <a:stCxn id="111" idx="3"/>
            <a:endCxn id="81" idx="1"/>
          </p:cNvCxnSpPr>
          <p:nvPr/>
        </p:nvCxnSpPr>
        <p:spPr>
          <a:xfrm flipV="1">
            <a:off x="5449845" y="2495088"/>
            <a:ext cx="285430" cy="46272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1" name="Rounded Rectangle 110"/>
          <p:cNvSpPr/>
          <p:nvPr/>
        </p:nvSpPr>
        <p:spPr bwMode="auto">
          <a:xfrm>
            <a:off x="4669147" y="2788943"/>
            <a:ext cx="78069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</a:t>
            </a:r>
          </a:p>
          <a:p>
            <a:pPr algn="ctr"/>
            <a:r>
              <a:rPr lang="ru-RU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Челенджер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4669196" y="829064"/>
            <a:ext cx="781138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обслуживания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4669196" y="1816187"/>
            <a:ext cx="781138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снижения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>
            <a:stCxn id="91" idx="3"/>
            <a:endCxn id="125" idx="1"/>
          </p:cNvCxnSpPr>
          <p:nvPr/>
        </p:nvCxnSpPr>
        <p:spPr>
          <a:xfrm>
            <a:off x="3481098" y="997937"/>
            <a:ext cx="189354" cy="25057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1" idx="3"/>
            <a:endCxn id="124" idx="1"/>
          </p:cNvCxnSpPr>
          <p:nvPr/>
        </p:nvCxnSpPr>
        <p:spPr>
          <a:xfrm flipV="1">
            <a:off x="3481098" y="784128"/>
            <a:ext cx="190112" cy="21380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25" idx="3"/>
            <a:endCxn id="112" idx="1"/>
          </p:cNvCxnSpPr>
          <p:nvPr/>
        </p:nvCxnSpPr>
        <p:spPr>
          <a:xfrm flipV="1">
            <a:off x="4426090" y="998080"/>
            <a:ext cx="243106" cy="2504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24" idx="3"/>
          </p:cNvCxnSpPr>
          <p:nvPr/>
        </p:nvCxnSpPr>
        <p:spPr>
          <a:xfrm>
            <a:off x="4426849" y="784128"/>
            <a:ext cx="238635" cy="21195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257864" y="1818216"/>
            <a:ext cx="353376" cy="35337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9" name="Picture 3" descr="c:\Users\rezzk\Desktop\Visuals\Icons\PNGs\Credit Cards Icon 2.png"/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631" y="1861650"/>
            <a:ext cx="325841" cy="31981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Oval 119"/>
          <p:cNvSpPr/>
          <p:nvPr/>
        </p:nvSpPr>
        <p:spPr>
          <a:xfrm>
            <a:off x="261396" y="821429"/>
            <a:ext cx="353376" cy="35337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1" name="Picture 4" descr="c:\Users\rezzk\Desktop\Visuals\Icons\PNGs\Comm and Media 2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54" y="859926"/>
            <a:ext cx="233085" cy="2826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Oval 121"/>
          <p:cNvSpPr/>
          <p:nvPr/>
        </p:nvSpPr>
        <p:spPr>
          <a:xfrm>
            <a:off x="276501" y="2801964"/>
            <a:ext cx="353376" cy="35337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3" name="Picture 2" descr="c:\Users\rezzk\Desktop\Visuals\Icons\PNGs\Cycle Icon 2.pn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54" y="2861646"/>
            <a:ext cx="346269" cy="2506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Rounded Rectangle 123"/>
          <p:cNvSpPr/>
          <p:nvPr/>
        </p:nvSpPr>
        <p:spPr bwMode="auto">
          <a:xfrm>
            <a:off x="3671211" y="615255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CLV</a:t>
            </a: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3670452" y="1079638"/>
            <a:ext cx="755638" cy="33774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Упущенные данные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257864" y="134014"/>
            <a:ext cx="8336107" cy="482095"/>
          </a:xfrm>
        </p:spPr>
        <p:txBody>
          <a:bodyPr/>
          <a:lstStyle/>
          <a:p>
            <a:r>
              <a:rPr lang="ru-RU" dirty="0" smtClean="0"/>
              <a:t>Предлагаемый подход к маркетингу </a:t>
            </a:r>
            <a:endParaRPr lang="en-US" dirty="0"/>
          </a:p>
        </p:txBody>
      </p:sp>
      <p:sp>
        <p:nvSpPr>
          <p:cNvPr id="136" name="Rounded Rectangle 135"/>
          <p:cNvSpPr/>
          <p:nvPr/>
        </p:nvSpPr>
        <p:spPr bwMode="auto">
          <a:xfrm>
            <a:off x="5965289" y="3031959"/>
            <a:ext cx="93423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коммуникации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Straight Arrow Connector 136"/>
          <p:cNvCxnSpPr>
            <a:endCxn id="136" idx="0"/>
          </p:cNvCxnSpPr>
          <p:nvPr/>
        </p:nvCxnSpPr>
        <p:spPr>
          <a:xfrm>
            <a:off x="6073910" y="2753280"/>
            <a:ext cx="358498" cy="27867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Line Callout 1 7"/>
          <p:cNvSpPr/>
          <p:nvPr/>
        </p:nvSpPr>
        <p:spPr>
          <a:xfrm>
            <a:off x="7120168" y="404010"/>
            <a:ext cx="1272209" cy="724619"/>
          </a:xfrm>
          <a:prstGeom prst="borderCallout1">
            <a:avLst>
              <a:gd name="adj1" fmla="val 50442"/>
              <a:gd name="adj2" fmla="val 261"/>
              <a:gd name="adj3" fmla="val 285185"/>
              <a:gd name="adj4" fmla="val -59474"/>
            </a:avLst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Сравнение прогноза</a:t>
            </a:r>
            <a:r>
              <a:rPr lang="en-US" sz="900" dirty="0" smtClean="0"/>
              <a:t>/</a:t>
            </a:r>
            <a:r>
              <a:rPr lang="ru-RU" sz="900" dirty="0" smtClean="0"/>
              <a:t>факта реал тайм, по всем каналам – корректировки </a:t>
            </a:r>
            <a:endParaRPr lang="en-US" sz="900" dirty="0"/>
          </a:p>
        </p:txBody>
      </p:sp>
      <p:sp>
        <p:nvSpPr>
          <p:cNvPr id="138" name="Line Callout 1 137"/>
          <p:cNvSpPr/>
          <p:nvPr/>
        </p:nvSpPr>
        <p:spPr>
          <a:xfrm>
            <a:off x="6062814" y="641428"/>
            <a:ext cx="711461" cy="378520"/>
          </a:xfrm>
          <a:prstGeom prst="borderCallout1">
            <a:avLst>
              <a:gd name="adj1" fmla="val 50442"/>
              <a:gd name="adj2" fmla="val 261"/>
              <a:gd name="adj3" fmla="val 167455"/>
              <a:gd name="adj4" fmla="val -64993"/>
            </a:avLst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Индекс удовлетворенности </a:t>
            </a:r>
            <a:endParaRPr lang="en-US" sz="700" dirty="0"/>
          </a:p>
        </p:txBody>
      </p:sp>
      <p:sp>
        <p:nvSpPr>
          <p:cNvPr id="139" name="Rounded Rectangle 138"/>
          <p:cNvSpPr/>
          <p:nvPr/>
        </p:nvSpPr>
        <p:spPr bwMode="auto">
          <a:xfrm>
            <a:off x="7092221" y="1654178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 центр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 bwMode="auto">
          <a:xfrm>
            <a:off x="7092220" y="2050510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 канал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ounded Rectangle 140"/>
          <p:cNvSpPr/>
          <p:nvPr/>
        </p:nvSpPr>
        <p:spPr bwMode="auto">
          <a:xfrm>
            <a:off x="7092219" y="2439352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ounded Rectangle 141"/>
          <p:cNvSpPr/>
          <p:nvPr/>
        </p:nvSpPr>
        <p:spPr bwMode="auto">
          <a:xfrm>
            <a:off x="7084353" y="2839733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ounded Rectangle 142"/>
          <p:cNvSpPr/>
          <p:nvPr/>
        </p:nvSpPr>
        <p:spPr bwMode="auto">
          <a:xfrm>
            <a:off x="7084353" y="3231524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ounded Rectangle 143"/>
          <p:cNvSpPr/>
          <p:nvPr/>
        </p:nvSpPr>
        <p:spPr bwMode="auto">
          <a:xfrm>
            <a:off x="7092219" y="3638710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SMS/USSD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 bwMode="auto">
          <a:xfrm>
            <a:off x="7084353" y="4029544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 bwMode="auto">
          <a:xfrm>
            <a:off x="7092219" y="4437687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Messager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80004" y="4016205"/>
            <a:ext cx="342900" cy="3429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452" y="3668771"/>
            <a:ext cx="347434" cy="347434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>
          <a:xfrm>
            <a:off x="6899250" y="1763538"/>
            <a:ext cx="184827" cy="28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586" y="4338345"/>
            <a:ext cx="303696" cy="34431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038" y="4357198"/>
            <a:ext cx="311900" cy="311900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834" y="4626050"/>
            <a:ext cx="367314" cy="367314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038" y="4653754"/>
            <a:ext cx="342940" cy="331966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16200000" flipV="1">
            <a:off x="5654989" y="2914638"/>
            <a:ext cx="1491622" cy="1155032"/>
          </a:xfrm>
          <a:prstGeom prst="curvedConnector3">
            <a:avLst>
              <a:gd name="adj1" fmla="val -3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ne Callout 1 4"/>
          <p:cNvSpPr/>
          <p:nvPr/>
        </p:nvSpPr>
        <p:spPr>
          <a:xfrm>
            <a:off x="5356841" y="4358609"/>
            <a:ext cx="608448" cy="261223"/>
          </a:xfrm>
          <a:prstGeom prst="borderCallout1">
            <a:avLst>
              <a:gd name="adj1" fmla="val 51912"/>
              <a:gd name="adj2" fmla="val 100821"/>
              <a:gd name="adj3" fmla="val -49627"/>
              <a:gd name="adj4" fmla="val 187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Обратная связь</a:t>
            </a:r>
            <a:endParaRPr lang="en-US" sz="700" dirty="0"/>
          </a:p>
        </p:txBody>
      </p:sp>
      <p:cxnSp>
        <p:nvCxnSpPr>
          <p:cNvPr id="15" name="Curved Connector 14"/>
          <p:cNvCxnSpPr>
            <a:stCxn id="8" idx="1"/>
            <a:endCxn id="85" idx="0"/>
          </p:cNvCxnSpPr>
          <p:nvPr/>
        </p:nvCxnSpPr>
        <p:spPr>
          <a:xfrm rot="5400000">
            <a:off x="4048762" y="-1884318"/>
            <a:ext cx="694565" cy="6720459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8" idx="1"/>
            <a:endCxn id="82" idx="0"/>
          </p:cNvCxnSpPr>
          <p:nvPr/>
        </p:nvCxnSpPr>
        <p:spPr>
          <a:xfrm rot="5400000">
            <a:off x="3558515" y="-1394041"/>
            <a:ext cx="1675089" cy="672042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8" idx="1"/>
            <a:endCxn id="57" idx="0"/>
          </p:cNvCxnSpPr>
          <p:nvPr/>
        </p:nvCxnSpPr>
        <p:spPr>
          <a:xfrm rot="5400000">
            <a:off x="2975969" y="-811523"/>
            <a:ext cx="2840153" cy="672045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8" idx="1"/>
            <a:endCxn id="83" idx="2"/>
          </p:cNvCxnSpPr>
          <p:nvPr/>
        </p:nvCxnSpPr>
        <p:spPr>
          <a:xfrm rot="5400000">
            <a:off x="4376884" y="-2212438"/>
            <a:ext cx="38323" cy="6720457"/>
          </a:xfrm>
          <a:prstGeom prst="curvedConnector3">
            <a:avLst>
              <a:gd name="adj1" fmla="val 69650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9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предлагаемого подхода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610" y="626113"/>
            <a:ext cx="86067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Calibri" charset="0"/>
              </a:rPr>
              <a:t>Сохранение </a:t>
            </a:r>
            <a:r>
              <a:rPr lang="ru-RU" sz="1800" dirty="0">
                <a:solidFill>
                  <a:prstClr val="black"/>
                </a:solidFill>
                <a:latin typeface="Calibri" charset="0"/>
              </a:rPr>
              <a:t>клиентов – </a:t>
            </a:r>
            <a:r>
              <a:rPr lang="ru-RU" sz="1800" dirty="0" smtClean="0">
                <a:solidFill>
                  <a:prstClr val="black"/>
                </a:solidFill>
                <a:latin typeface="Calibri" charset="0"/>
              </a:rPr>
              <a:t>да, реализовано. Работает поверх всех кампаний, в автоматическом режиме, с обратной связью и пересчетом в режиме реального времени.</a:t>
            </a:r>
            <a:endParaRPr lang="ru-RU" sz="3600" dirty="0">
              <a:solidFill>
                <a:prstClr val="black"/>
              </a:solidFill>
              <a:latin typeface="Calibri" charset="0"/>
            </a:endParaRPr>
          </a:p>
          <a:p>
            <a:pPr>
              <a:buChar char="•"/>
            </a:pPr>
            <a:r>
              <a:rPr lang="ru-RU" sz="1800" dirty="0">
                <a:solidFill>
                  <a:prstClr val="black"/>
                </a:solidFill>
                <a:latin typeface="Calibri" charset="0"/>
              </a:rPr>
              <a:t>Отток клиента – да, </a:t>
            </a:r>
            <a:r>
              <a:rPr lang="ru-RU" sz="1800" dirty="0" smtClean="0">
                <a:solidFill>
                  <a:prstClr val="black"/>
                </a:solidFill>
                <a:latin typeface="Calibri" charset="0"/>
              </a:rPr>
              <a:t>в режиме онлайн. </a:t>
            </a:r>
            <a:endParaRPr lang="ru-RU" sz="3600" dirty="0">
              <a:solidFill>
                <a:srgbClr val="FF0000"/>
              </a:solidFill>
              <a:latin typeface="Calibri" charset="0"/>
            </a:endParaRPr>
          </a:p>
          <a:p>
            <a:pPr>
              <a:buChar char="•"/>
            </a:pPr>
            <a:r>
              <a:rPr lang="ru-RU" sz="1800" dirty="0">
                <a:solidFill>
                  <a:prstClr val="black"/>
                </a:solidFill>
                <a:latin typeface="Calibri" charset="0"/>
              </a:rPr>
              <a:t>Достижение плана продаж (экземпляр) </a:t>
            </a:r>
            <a:r>
              <a:rPr lang="ru-RU" sz="1800" dirty="0" smtClean="0">
                <a:solidFill>
                  <a:prstClr val="black"/>
                </a:solidFill>
                <a:latin typeface="Calibri" charset="0"/>
              </a:rPr>
              <a:t>– </a:t>
            </a:r>
            <a:r>
              <a:rPr lang="ru-RU" sz="1800" dirty="0" smtClean="0">
                <a:latin typeface="Calibri" charset="0"/>
              </a:rPr>
              <a:t>Да, использование предиктивного и адаптивного подхода, перерасчет стратегий в момент получения обратной связи.</a:t>
            </a:r>
            <a:r>
              <a:rPr lang="ru-RU" sz="1800" dirty="0">
                <a:solidFill>
                  <a:srgbClr val="FF0000"/>
                </a:solidFill>
                <a:latin typeface="Calibri" charset="0"/>
              </a:rPr>
              <a:t> </a:t>
            </a:r>
            <a:endParaRPr lang="ru-RU" sz="3600" dirty="0">
              <a:solidFill>
                <a:srgbClr val="FF0000"/>
              </a:solidFill>
              <a:latin typeface="Calibri" charset="0"/>
            </a:endParaRPr>
          </a:p>
          <a:p>
            <a:pPr>
              <a:buChar char="•"/>
            </a:pPr>
            <a:r>
              <a:rPr lang="ru-RU" sz="1800" dirty="0">
                <a:solidFill>
                  <a:prstClr val="black"/>
                </a:solidFill>
                <a:latin typeface="Calibri" charset="0"/>
              </a:rPr>
              <a:t>Кампании исполняются по всем </a:t>
            </a:r>
            <a:r>
              <a:rPr lang="ru-RU" sz="1800" dirty="0" smtClean="0">
                <a:solidFill>
                  <a:prstClr val="black"/>
                </a:solidFill>
                <a:latin typeface="Calibri" charset="0"/>
              </a:rPr>
              <a:t>каналам – выбор каналов коммуникаций через едины</a:t>
            </a:r>
            <a:r>
              <a:rPr lang="ru-RU" sz="1800" dirty="0">
                <a:solidFill>
                  <a:prstClr val="black"/>
                </a:solidFill>
                <a:latin typeface="Calibri" charset="0"/>
              </a:rPr>
              <a:t>й</a:t>
            </a:r>
            <a:r>
              <a:rPr lang="ru-RU" sz="1800" dirty="0" smtClean="0">
                <a:solidFill>
                  <a:prstClr val="black"/>
                </a:solidFill>
                <a:latin typeface="Calibri" charset="0"/>
              </a:rPr>
              <a:t> хаб стратегии коммуникаций (входящий и исходящий). </a:t>
            </a:r>
          </a:p>
          <a:p>
            <a:pPr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Calibri" charset="0"/>
              </a:rPr>
              <a:t>Запуск </a:t>
            </a:r>
            <a:r>
              <a:rPr lang="ru-RU" sz="1800" dirty="0">
                <a:solidFill>
                  <a:prstClr val="black"/>
                </a:solidFill>
                <a:latin typeface="Calibri" charset="0"/>
              </a:rPr>
              <a:t>множества кампаний </a:t>
            </a:r>
            <a:r>
              <a:rPr lang="ru-RU" sz="1800" dirty="0" smtClean="0">
                <a:solidFill>
                  <a:prstClr val="black"/>
                </a:solidFill>
                <a:latin typeface="Calibri" charset="0"/>
              </a:rPr>
              <a:t>в реальном времени – </a:t>
            </a:r>
            <a:r>
              <a:rPr lang="ru-RU" sz="1800" dirty="0" smtClean="0">
                <a:latin typeface="Calibri" charset="0"/>
              </a:rPr>
              <a:t>выбор «подходящей» кампании в полностью автоматическом режиме, с учетом пересечений.</a:t>
            </a:r>
          </a:p>
          <a:p>
            <a:pPr>
              <a:buChar char="•"/>
            </a:pPr>
            <a:r>
              <a:rPr lang="ru-RU" sz="1800" dirty="0">
                <a:solidFill>
                  <a:prstClr val="black"/>
                </a:solidFill>
                <a:latin typeface="Calibri" charset="0"/>
              </a:rPr>
              <a:t>Оптимизация процесса продаж за счет оптимизации </a:t>
            </a:r>
            <a:r>
              <a:rPr lang="ru-RU" sz="1800" dirty="0" smtClean="0">
                <a:solidFill>
                  <a:prstClr val="black"/>
                </a:solidFill>
                <a:latin typeface="Calibri" charset="0"/>
              </a:rPr>
              <a:t>лучших </a:t>
            </a:r>
            <a:r>
              <a:rPr lang="ru-RU" sz="1800" dirty="0">
                <a:solidFill>
                  <a:prstClr val="black"/>
                </a:solidFill>
                <a:latin typeface="Calibri" charset="0"/>
              </a:rPr>
              <a:t>предложений и </a:t>
            </a:r>
            <a:r>
              <a:rPr lang="ru-RU" sz="1800" dirty="0" smtClean="0">
                <a:solidFill>
                  <a:prstClr val="black"/>
                </a:solidFill>
                <a:latin typeface="Calibri" charset="0"/>
              </a:rPr>
              <a:t>оттока</a:t>
            </a:r>
          </a:p>
          <a:p>
            <a:pPr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Calibri" charset="0"/>
              </a:rPr>
              <a:t>Реал-тайм представление охвата клиента, для которого изменились условия сегментации, стратегий и пересчитанного предложения.</a:t>
            </a:r>
          </a:p>
          <a:p>
            <a:pPr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Calibri" charset="0"/>
              </a:rPr>
              <a:t>Скорость вывода на рынок маркетинговой кампании, от момент разработки до старта – одна кнопка – </a:t>
            </a:r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charset="0"/>
              </a:rPr>
              <a:t>RUN</a:t>
            </a:r>
            <a:endParaRPr lang="ru-RU" sz="1800" b="1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4" indent="-285750">
              <a:buFont typeface="Wingdings" charset="2"/>
              <a:buChar char="§"/>
            </a:pPr>
            <a:endParaRPr lang="en-US" dirty="0" smtClean="0"/>
          </a:p>
          <a:p>
            <a:pPr marL="1657350" lvl="4" indent="-285750">
              <a:buFont typeface="Wingdings" charset="2"/>
              <a:buChar char="§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2330703"/>
            <a:ext cx="8336107" cy="48209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Единый фронт и стратегии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694" y="0"/>
            <a:ext cx="7387993" cy="10767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Автоматизация </a:t>
            </a:r>
            <a:r>
              <a:rPr lang="ru-RU" dirty="0" smtClean="0"/>
              <a:t>продаж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157" y="2052908"/>
            <a:ext cx="4004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Единая методология продаж для всего банка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Вести по алгоритму продажи, привлекая только необходимых специалистов банка</a:t>
            </a:r>
            <a:endParaRPr lang="en-US" sz="18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Мостик между Бэк-офисом и Фронт-офисом </a:t>
            </a:r>
            <a:endParaRPr lang="en-US" sz="18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Поддержка </a:t>
            </a:r>
            <a:r>
              <a:rPr lang="ru-RU" sz="1800" dirty="0" smtClean="0"/>
              <a:t>сложных продаж, активностей, территорий</a:t>
            </a: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1694" y="753551"/>
            <a:ext cx="7273700" cy="1107996"/>
            <a:chOff x="4876706" y="1013434"/>
            <a:chExt cx="6894612" cy="1107996"/>
          </a:xfrm>
        </p:grpSpPr>
        <p:sp>
          <p:nvSpPr>
            <p:cNvPr id="9" name="TextBox 8"/>
            <p:cNvSpPr txBox="1"/>
            <p:nvPr/>
          </p:nvSpPr>
          <p:spPr>
            <a:xfrm>
              <a:off x="5084767" y="1013434"/>
              <a:ext cx="66865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solidFill>
                    <a:srgbClr val="6E993F"/>
                  </a:solidFill>
                </a:rPr>
                <a:t>Унифицированный подход к единой методологии продаж, контроль над каждой продажей, прозрачная и унифицированная модель.</a:t>
              </a:r>
              <a:endParaRPr lang="en-US" sz="2200" dirty="0">
                <a:solidFill>
                  <a:srgbClr val="6E993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6706" y="1116317"/>
              <a:ext cx="180975" cy="550558"/>
            </a:xfrm>
            <a:prstGeom prst="rect">
              <a:avLst/>
            </a:prstGeom>
            <a:solidFill>
              <a:srgbClr val="6E9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28" y="2415471"/>
            <a:ext cx="3812230" cy="240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0" y="0"/>
            <a:ext cx="9144000" cy="100584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Методологические и философские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стороны </a:t>
            </a:r>
            <a:r>
              <a:rPr lang="ru-RU" sz="2400" b="1" i="1" dirty="0"/>
              <a:t>внедрения цифрового </a:t>
            </a:r>
            <a:r>
              <a:rPr lang="ru-RU" sz="2400" b="1" i="1" dirty="0" smtClean="0"/>
              <a:t>Банка (1/3)</a:t>
            </a:r>
            <a:endParaRPr lang="en-US" sz="2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0" y="1035538"/>
            <a:ext cx="9144000" cy="37220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b="1" dirty="0" smtClean="0"/>
              <a:t>Позиционирование</a:t>
            </a:r>
          </a:p>
          <a:p>
            <a:r>
              <a:rPr lang="ru-RU" dirty="0"/>
              <a:t>	</a:t>
            </a:r>
            <a:r>
              <a:rPr lang="ru-RU" u="sng" dirty="0" smtClean="0"/>
              <a:t>Ранее</a:t>
            </a:r>
            <a:r>
              <a:rPr lang="ru-RU" dirty="0" smtClean="0"/>
              <a:t> банк позиционировал себя как магазин: </a:t>
            </a:r>
          </a:p>
          <a:p>
            <a:r>
              <a:rPr lang="ru-RU" dirty="0"/>
              <a:t>	</a:t>
            </a:r>
            <a:r>
              <a:rPr lang="ru-RU" dirty="0" smtClean="0"/>
              <a:t>	вы знаете какие у нас есть товары, приходите, мы дадим цены лучше, чем у конкурентов</a:t>
            </a:r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Философия работы с клиентами направлена от Клиента к Банку (К –</a:t>
            </a:r>
            <a:r>
              <a:rPr lang="en-US" dirty="0" smtClean="0"/>
              <a:t>&gt;</a:t>
            </a:r>
            <a:r>
              <a:rPr lang="ru-RU" dirty="0" smtClean="0"/>
              <a:t>Б):</a:t>
            </a:r>
          </a:p>
          <a:p>
            <a:r>
              <a:rPr lang="ru-RU" dirty="0"/>
              <a:t>	</a:t>
            </a:r>
            <a:r>
              <a:rPr lang="ru-RU" dirty="0" smtClean="0"/>
              <a:t>Клиент знает о продуктах/услугах, обращается в банк, хочет получить лучшую цену.</a:t>
            </a:r>
          </a:p>
          <a:p>
            <a:r>
              <a:rPr lang="ru-RU" dirty="0"/>
              <a:t>	</a:t>
            </a:r>
            <a:r>
              <a:rPr lang="ru-RU" dirty="0" smtClean="0"/>
              <a:t>Инициатива исходит от клиента.</a:t>
            </a:r>
            <a:endParaRPr lang="en-US" dirty="0" smtClean="0"/>
          </a:p>
          <a:p>
            <a:r>
              <a:rPr lang="en-US" dirty="0"/>
              <a:t>	</a:t>
            </a:r>
            <a:endParaRPr lang="ru-RU" dirty="0" smtClean="0"/>
          </a:p>
          <a:p>
            <a:r>
              <a:rPr lang="ru-RU" b="1" dirty="0" smtClean="0"/>
              <a:t>Фокусировка</a:t>
            </a:r>
            <a:endParaRPr lang="en-US" b="1" dirty="0" smtClean="0"/>
          </a:p>
          <a:p>
            <a:r>
              <a:rPr lang="ru-RU" dirty="0" smtClean="0"/>
              <a:t>	Банк фокусировался на продуктах/услугах: </a:t>
            </a:r>
          </a:p>
          <a:p>
            <a:r>
              <a:rPr lang="ru-RU" dirty="0"/>
              <a:t>	</a:t>
            </a:r>
            <a:r>
              <a:rPr lang="ru-RU" dirty="0" smtClean="0"/>
              <a:t>	мы предлагаем депозиты, кредиты, расчетные карты, РКО и т. д.</a:t>
            </a:r>
          </a:p>
          <a:p>
            <a:endParaRPr lang="ru-RU" dirty="0"/>
          </a:p>
          <a:p>
            <a:pPr marL="0" lvl="8"/>
            <a:endParaRPr lang="ru-RU" b="1" dirty="0"/>
          </a:p>
          <a:p>
            <a:r>
              <a:rPr lang="ru-RU" dirty="0"/>
              <a:t>	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330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4" indent="-285750">
              <a:buFont typeface="Wingdings" charset="2"/>
              <a:buChar char="§"/>
            </a:pPr>
            <a:endParaRPr lang="en-US" dirty="0" smtClean="0"/>
          </a:p>
          <a:p>
            <a:pPr marL="1657350" lvl="4" indent="-285750">
              <a:buFont typeface="Wingdings" charset="2"/>
              <a:buChar char="§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2330703"/>
            <a:ext cx="8336107" cy="48209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Качественно другой уровень обслуживания </a:t>
            </a:r>
            <a:r>
              <a:rPr lang="ru-RU" sz="4000" dirty="0" smtClean="0">
                <a:solidFill>
                  <a:schemeClr val="bg1"/>
                </a:solidFill>
              </a:rPr>
              <a:t>клиентов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226" y="60372"/>
            <a:ext cx="11114809" cy="6427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Обслуживание </a:t>
            </a:r>
            <a:r>
              <a:rPr lang="ru-RU" dirty="0" smtClean="0"/>
              <a:t>клиентов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5750" y="626648"/>
            <a:ext cx="8722915" cy="769441"/>
            <a:chOff x="4868482" y="1013434"/>
            <a:chExt cx="5191035" cy="769441"/>
          </a:xfrm>
        </p:grpSpPr>
        <p:sp>
          <p:nvSpPr>
            <p:cNvPr id="7" name="Rectangle 6"/>
            <p:cNvSpPr/>
            <p:nvPr/>
          </p:nvSpPr>
          <p:spPr>
            <a:xfrm>
              <a:off x="4868482" y="1116317"/>
              <a:ext cx="176213" cy="550558"/>
            </a:xfrm>
            <a:prstGeom prst="rect">
              <a:avLst/>
            </a:prstGeom>
            <a:solidFill>
              <a:srgbClr val="F474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68417" y="1013434"/>
              <a:ext cx="4991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solidFill>
                    <a:srgbClr val="F47425"/>
                  </a:solidFill>
                </a:rPr>
                <a:t>Выстраивание интеллектуального идеального сценария для клиента в рамках </a:t>
              </a:r>
              <a:r>
                <a:rPr lang="ru-RU" sz="2200" dirty="0" err="1" smtClean="0">
                  <a:solidFill>
                    <a:srgbClr val="F47425"/>
                  </a:solidFill>
                </a:rPr>
                <a:t>омни</a:t>
              </a:r>
              <a:r>
                <a:rPr lang="ru-RU" sz="2200" dirty="0" smtClean="0">
                  <a:solidFill>
                    <a:srgbClr val="F47425"/>
                  </a:solidFill>
                </a:rPr>
                <a:t>-канального обслуживания</a:t>
              </a:r>
              <a:endParaRPr lang="en-US" sz="2200" dirty="0">
                <a:solidFill>
                  <a:srgbClr val="F47425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5038" y="1879287"/>
            <a:ext cx="39095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Omni-channel </a:t>
            </a:r>
            <a:r>
              <a:rPr lang="en-US" sz="2200" dirty="0" smtClean="0"/>
              <a:t>service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Social </a:t>
            </a:r>
            <a:r>
              <a:rPr lang="en-US" sz="2200" dirty="0" smtClean="0"/>
              <a:t>engagement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Intelligent </a:t>
            </a:r>
            <a:r>
              <a:rPr lang="en-US" sz="2200" dirty="0" smtClean="0"/>
              <a:t>guidance</a:t>
            </a:r>
            <a:endParaRPr lang="en-US" sz="22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Knowledge management</a:t>
            </a:r>
          </a:p>
        </p:txBody>
      </p:sp>
      <p:grpSp>
        <p:nvGrpSpPr>
          <p:cNvPr id="15" name="Группа 4"/>
          <p:cNvGrpSpPr/>
          <p:nvPr/>
        </p:nvGrpSpPr>
        <p:grpSpPr>
          <a:xfrm>
            <a:off x="3660679" y="1645467"/>
            <a:ext cx="5407986" cy="3074315"/>
            <a:chOff x="911424" y="980728"/>
            <a:chExt cx="10009112" cy="5418922"/>
          </a:xfrm>
        </p:grpSpPr>
        <p:pic>
          <p:nvPicPr>
            <p:cNvPr id="16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424" y="980728"/>
              <a:ext cx="10009112" cy="5213902"/>
            </a:xfrm>
            <a:prstGeom prst="rect">
              <a:avLst/>
            </a:prstGeom>
          </p:spPr>
        </p:pic>
        <p:sp>
          <p:nvSpPr>
            <p:cNvPr id="17" name="Прямоугольник 3"/>
            <p:cNvSpPr/>
            <p:nvPr/>
          </p:nvSpPr>
          <p:spPr>
            <a:xfrm>
              <a:off x="6744072" y="5013176"/>
              <a:ext cx="3816424" cy="1386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59" y="2254144"/>
            <a:ext cx="3812606" cy="25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4" indent="-285750">
              <a:buFont typeface="Wingdings" charset="2"/>
              <a:buChar char="§"/>
            </a:pPr>
            <a:endParaRPr lang="en-US" smtClean="0"/>
          </a:p>
          <a:p>
            <a:pPr marL="1657350" lvl="4" indent="-285750">
              <a:buFont typeface="Wingdings" charset="2"/>
              <a:buChar char="§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2330703"/>
            <a:ext cx="8336107" cy="48209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Операции и их эффективность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2219" y="4283785"/>
            <a:ext cx="1787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Скорость </a:t>
            </a:r>
            <a:r>
              <a:rPr lang="en-US" dirty="0">
                <a:solidFill>
                  <a:schemeClr val="bg1"/>
                </a:solidFill>
              </a:rPr>
              <a:t>VS </a:t>
            </a:r>
            <a:r>
              <a:rPr lang="ru-RU" dirty="0">
                <a:solidFill>
                  <a:schemeClr val="bg1"/>
                </a:solidFill>
              </a:rPr>
              <a:t>Риски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2496" y="-84231"/>
            <a:ext cx="7387993" cy="10767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Приложения </a:t>
            </a:r>
            <a:r>
              <a:rPr lang="ru-RU" dirty="0" smtClean="0"/>
              <a:t>опер блока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31" y="2169889"/>
            <a:ext cx="37578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Повышение операционной эффективности </a:t>
            </a:r>
            <a:endParaRPr lang="en-US" sz="18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Удержания требований к предоставлению сервиса</a:t>
            </a:r>
            <a:endParaRPr lang="en-US" sz="18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Регуляторные, юридические, рисковые требования </a:t>
            </a:r>
            <a:endParaRPr lang="en-US" sz="18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Поддержание гибкости </a:t>
            </a: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72496" y="690486"/>
            <a:ext cx="8817500" cy="1446550"/>
            <a:chOff x="4869624" y="1004460"/>
            <a:chExt cx="6202185" cy="1446550"/>
          </a:xfrm>
        </p:grpSpPr>
        <p:sp>
          <p:nvSpPr>
            <p:cNvPr id="9" name="TextBox 8"/>
            <p:cNvSpPr txBox="1"/>
            <p:nvPr/>
          </p:nvSpPr>
          <p:spPr>
            <a:xfrm>
              <a:off x="5064132" y="1004460"/>
              <a:ext cx="600767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solidFill>
                    <a:srgbClr val="0D9BD7"/>
                  </a:solidFill>
                </a:rPr>
                <a:t>Быстрое реагирование на рыночную ситуацию, создание, обновление процессов в зависимости от потребностей бизнеса, не беспокоясь за формальные вещи в проекте.</a:t>
              </a:r>
              <a:endParaRPr lang="en-US" sz="2200" dirty="0">
                <a:solidFill>
                  <a:srgbClr val="0D9BD7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69624" y="1111729"/>
              <a:ext cx="178625" cy="550558"/>
            </a:xfrm>
            <a:prstGeom prst="rect">
              <a:avLst/>
            </a:prstGeom>
            <a:solidFill>
              <a:srgbClr val="0D9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Рисунок 1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974" y="1914012"/>
            <a:ext cx="5558920" cy="31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4" indent="-285750">
              <a:buFont typeface="Wingdings" charset="2"/>
              <a:buChar char="§"/>
            </a:pPr>
            <a:endParaRPr lang="en-US" smtClean="0"/>
          </a:p>
          <a:p>
            <a:pPr marL="1657350" lvl="4" indent="-285750">
              <a:buFont typeface="Wingdings" charset="2"/>
              <a:buChar char="§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2330703"/>
            <a:ext cx="8336107" cy="48209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Подводя </a:t>
            </a:r>
            <a:r>
              <a:rPr lang="ru-RU" sz="4000" dirty="0" smtClean="0">
                <a:solidFill>
                  <a:schemeClr val="bg1"/>
                </a:solidFill>
              </a:rPr>
              <a:t>итоги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/>
              <a:t>25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920298" y="1317746"/>
            <a:ext cx="2148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200" b="1" dirty="0">
                <a:solidFill>
                  <a:schemeClr val="accent2"/>
                </a:solidFill>
              </a:rPr>
              <a:t>Единая унифицированная платформа</a:t>
            </a:r>
            <a:endParaRPr lang="en-US" sz="1200" b="1" dirty="0">
              <a:solidFill>
                <a:schemeClr val="accent2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200" b="1" dirty="0">
                <a:solidFill>
                  <a:schemeClr val="accent2"/>
                </a:solidFill>
              </a:rPr>
              <a:t>Модель для бизнеса</a:t>
            </a:r>
            <a:endParaRPr lang="en-US" sz="1200" b="1" dirty="0">
              <a:solidFill>
                <a:schemeClr val="accent2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200" b="1" dirty="0">
                <a:solidFill>
                  <a:schemeClr val="accent2"/>
                </a:solidFill>
              </a:rPr>
              <a:t>Бизнес сам развивает свое приложение</a:t>
            </a:r>
            <a:endParaRPr lang="en-US" sz="1200" b="1" dirty="0">
              <a:solidFill>
                <a:schemeClr val="accent2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200" b="1" dirty="0">
                <a:solidFill>
                  <a:schemeClr val="accent2"/>
                </a:solidFill>
              </a:rPr>
              <a:t>Сохранение Ваши старых приложений</a:t>
            </a:r>
            <a:endParaRPr lang="en-US" sz="1200" b="1" dirty="0">
              <a:solidFill>
                <a:schemeClr val="accent2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200" b="1" dirty="0">
                <a:solidFill>
                  <a:schemeClr val="accent2"/>
                </a:solidFill>
              </a:rPr>
              <a:t>ОМНИ-Канальность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839852" y="1307557"/>
            <a:ext cx="5080448" cy="277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  <p:sp>
        <p:nvSpPr>
          <p:cNvPr id="43" name="Freeform 20"/>
          <p:cNvSpPr>
            <a:spLocks/>
          </p:cNvSpPr>
          <p:nvPr/>
        </p:nvSpPr>
        <p:spPr bwMode="auto">
          <a:xfrm>
            <a:off x="529151" y="1103522"/>
            <a:ext cx="1442985" cy="385406"/>
          </a:xfrm>
          <a:custGeom>
            <a:avLst/>
            <a:gdLst>
              <a:gd name="T0" fmla="*/ 1419 w 1419"/>
              <a:gd name="T1" fmla="*/ 376 h 379"/>
              <a:gd name="T2" fmla="*/ 1043 w 1419"/>
              <a:gd name="T3" fmla="*/ 0 h 379"/>
              <a:gd name="T4" fmla="*/ 0 w 1419"/>
              <a:gd name="T5" fmla="*/ 0 h 379"/>
              <a:gd name="T6" fmla="*/ 0 w 1419"/>
              <a:gd name="T7" fmla="*/ 5 h 379"/>
              <a:gd name="T8" fmla="*/ 1041 w 1419"/>
              <a:gd name="T9" fmla="*/ 5 h 379"/>
              <a:gd name="T10" fmla="*/ 1415 w 1419"/>
              <a:gd name="T11" fmla="*/ 379 h 379"/>
              <a:gd name="T12" fmla="*/ 1419 w 1419"/>
              <a:gd name="T13" fmla="*/ 376 h 379"/>
              <a:gd name="T14" fmla="*/ 1419 w 1419"/>
              <a:gd name="T15" fmla="*/ 376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19" h="379">
                <a:moveTo>
                  <a:pt x="1419" y="376"/>
                </a:moveTo>
                <a:lnTo>
                  <a:pt x="1043" y="0"/>
                </a:lnTo>
                <a:lnTo>
                  <a:pt x="0" y="0"/>
                </a:lnTo>
                <a:lnTo>
                  <a:pt x="0" y="5"/>
                </a:lnTo>
                <a:lnTo>
                  <a:pt x="1041" y="5"/>
                </a:lnTo>
                <a:lnTo>
                  <a:pt x="1415" y="379"/>
                </a:lnTo>
                <a:lnTo>
                  <a:pt x="1419" y="376"/>
                </a:lnTo>
                <a:lnTo>
                  <a:pt x="1419" y="376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463437" y="1107587"/>
            <a:ext cx="11930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MARKETING</a:t>
            </a:r>
          </a:p>
        </p:txBody>
      </p:sp>
      <p:sp>
        <p:nvSpPr>
          <p:cNvPr id="47" name="Freeform 19"/>
          <p:cNvSpPr>
            <a:spLocks/>
          </p:cNvSpPr>
          <p:nvPr/>
        </p:nvSpPr>
        <p:spPr bwMode="auto">
          <a:xfrm>
            <a:off x="4784531" y="1103522"/>
            <a:ext cx="1444002" cy="385406"/>
          </a:xfrm>
          <a:custGeom>
            <a:avLst/>
            <a:gdLst>
              <a:gd name="T0" fmla="*/ 5 w 1420"/>
              <a:gd name="T1" fmla="*/ 379 h 379"/>
              <a:gd name="T2" fmla="*/ 379 w 1420"/>
              <a:gd name="T3" fmla="*/ 5 h 379"/>
              <a:gd name="T4" fmla="*/ 1420 w 1420"/>
              <a:gd name="T5" fmla="*/ 5 h 379"/>
              <a:gd name="T6" fmla="*/ 1420 w 1420"/>
              <a:gd name="T7" fmla="*/ 0 h 379"/>
              <a:gd name="T8" fmla="*/ 377 w 1420"/>
              <a:gd name="T9" fmla="*/ 0 h 379"/>
              <a:gd name="T10" fmla="*/ 0 w 1420"/>
              <a:gd name="T11" fmla="*/ 376 h 379"/>
              <a:gd name="T12" fmla="*/ 5 w 1420"/>
              <a:gd name="T13" fmla="*/ 379 h 379"/>
              <a:gd name="T14" fmla="*/ 5 w 1420"/>
              <a:gd name="T15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0" h="379">
                <a:moveTo>
                  <a:pt x="5" y="379"/>
                </a:moveTo>
                <a:lnTo>
                  <a:pt x="379" y="5"/>
                </a:lnTo>
                <a:lnTo>
                  <a:pt x="1420" y="5"/>
                </a:lnTo>
                <a:lnTo>
                  <a:pt x="1420" y="0"/>
                </a:lnTo>
                <a:lnTo>
                  <a:pt x="377" y="0"/>
                </a:lnTo>
                <a:lnTo>
                  <a:pt x="0" y="376"/>
                </a:lnTo>
                <a:lnTo>
                  <a:pt x="5" y="379"/>
                </a:lnTo>
                <a:lnTo>
                  <a:pt x="5" y="379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  <p:sp>
        <p:nvSpPr>
          <p:cNvPr id="50" name="TextBox 49"/>
          <p:cNvSpPr txBox="1"/>
          <p:nvPr/>
        </p:nvSpPr>
        <p:spPr>
          <a:xfrm>
            <a:off x="4164085" y="1100363"/>
            <a:ext cx="21271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SALES &amp;</a:t>
            </a:r>
          </a:p>
          <a:p>
            <a:pPr algn="r"/>
            <a:r>
              <a:rPr lang="en-US" sz="1050" dirty="0"/>
              <a:t>ONBOARDING</a:t>
            </a:r>
          </a:p>
        </p:txBody>
      </p:sp>
      <p:sp>
        <p:nvSpPr>
          <p:cNvPr id="51" name="Freeform 22"/>
          <p:cNvSpPr>
            <a:spLocks/>
          </p:cNvSpPr>
          <p:nvPr/>
        </p:nvSpPr>
        <p:spPr bwMode="auto">
          <a:xfrm>
            <a:off x="367437" y="3900300"/>
            <a:ext cx="1604699" cy="385406"/>
          </a:xfrm>
          <a:custGeom>
            <a:avLst/>
            <a:gdLst>
              <a:gd name="T0" fmla="*/ 1415 w 1419"/>
              <a:gd name="T1" fmla="*/ 0 h 379"/>
              <a:gd name="T2" fmla="*/ 1041 w 1419"/>
              <a:gd name="T3" fmla="*/ 374 h 379"/>
              <a:gd name="T4" fmla="*/ 0 w 1419"/>
              <a:gd name="T5" fmla="*/ 374 h 379"/>
              <a:gd name="T6" fmla="*/ 0 w 1419"/>
              <a:gd name="T7" fmla="*/ 379 h 379"/>
              <a:gd name="T8" fmla="*/ 1043 w 1419"/>
              <a:gd name="T9" fmla="*/ 379 h 379"/>
              <a:gd name="T10" fmla="*/ 1419 w 1419"/>
              <a:gd name="T11" fmla="*/ 5 h 379"/>
              <a:gd name="T12" fmla="*/ 1415 w 1419"/>
              <a:gd name="T13" fmla="*/ 0 h 379"/>
              <a:gd name="T14" fmla="*/ 1415 w 1419"/>
              <a:gd name="T15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19" h="379">
                <a:moveTo>
                  <a:pt x="1415" y="0"/>
                </a:moveTo>
                <a:lnTo>
                  <a:pt x="1041" y="374"/>
                </a:lnTo>
                <a:lnTo>
                  <a:pt x="0" y="374"/>
                </a:lnTo>
                <a:lnTo>
                  <a:pt x="0" y="379"/>
                </a:lnTo>
                <a:lnTo>
                  <a:pt x="1043" y="379"/>
                </a:lnTo>
                <a:lnTo>
                  <a:pt x="1419" y="5"/>
                </a:lnTo>
                <a:lnTo>
                  <a:pt x="1415" y="0"/>
                </a:lnTo>
                <a:lnTo>
                  <a:pt x="1415" y="0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  <p:sp>
        <p:nvSpPr>
          <p:cNvPr id="52" name="TextBox 51"/>
          <p:cNvSpPr txBox="1"/>
          <p:nvPr/>
        </p:nvSpPr>
        <p:spPr>
          <a:xfrm>
            <a:off x="4164085" y="3804116"/>
            <a:ext cx="21271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CUSTOMER</a:t>
            </a:r>
          </a:p>
          <a:p>
            <a:pPr algn="r"/>
            <a:r>
              <a:rPr lang="en-US" sz="1050" dirty="0"/>
              <a:t>SERVICE</a:t>
            </a:r>
          </a:p>
        </p:txBody>
      </p:sp>
      <p:sp>
        <p:nvSpPr>
          <p:cNvPr id="53" name="Freeform 21"/>
          <p:cNvSpPr>
            <a:spLocks/>
          </p:cNvSpPr>
          <p:nvPr/>
        </p:nvSpPr>
        <p:spPr bwMode="auto">
          <a:xfrm>
            <a:off x="4784531" y="3900300"/>
            <a:ext cx="1444002" cy="385406"/>
          </a:xfrm>
          <a:custGeom>
            <a:avLst/>
            <a:gdLst>
              <a:gd name="T0" fmla="*/ 0 w 1420"/>
              <a:gd name="T1" fmla="*/ 5 h 379"/>
              <a:gd name="T2" fmla="*/ 377 w 1420"/>
              <a:gd name="T3" fmla="*/ 379 h 379"/>
              <a:gd name="T4" fmla="*/ 1420 w 1420"/>
              <a:gd name="T5" fmla="*/ 379 h 379"/>
              <a:gd name="T6" fmla="*/ 1420 w 1420"/>
              <a:gd name="T7" fmla="*/ 374 h 379"/>
              <a:gd name="T8" fmla="*/ 379 w 1420"/>
              <a:gd name="T9" fmla="*/ 374 h 379"/>
              <a:gd name="T10" fmla="*/ 5 w 1420"/>
              <a:gd name="T11" fmla="*/ 0 h 379"/>
              <a:gd name="T12" fmla="*/ 0 w 1420"/>
              <a:gd name="T13" fmla="*/ 5 h 379"/>
              <a:gd name="T14" fmla="*/ 0 w 1420"/>
              <a:gd name="T15" fmla="*/ 5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0" h="379">
                <a:moveTo>
                  <a:pt x="0" y="5"/>
                </a:moveTo>
                <a:lnTo>
                  <a:pt x="377" y="379"/>
                </a:lnTo>
                <a:lnTo>
                  <a:pt x="1420" y="379"/>
                </a:lnTo>
                <a:lnTo>
                  <a:pt x="1420" y="374"/>
                </a:lnTo>
                <a:lnTo>
                  <a:pt x="379" y="374"/>
                </a:lnTo>
                <a:lnTo>
                  <a:pt x="5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  <p:sp>
        <p:nvSpPr>
          <p:cNvPr id="54" name="TextBox 53"/>
          <p:cNvSpPr txBox="1"/>
          <p:nvPr/>
        </p:nvSpPr>
        <p:spPr>
          <a:xfrm>
            <a:off x="308610" y="3977279"/>
            <a:ext cx="21271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OPERATIONS</a:t>
            </a:r>
          </a:p>
        </p:txBody>
      </p:sp>
      <p:sp>
        <p:nvSpPr>
          <p:cNvPr id="55" name="Freeform 18"/>
          <p:cNvSpPr>
            <a:spLocks noEditPoints="1"/>
          </p:cNvSpPr>
          <p:nvPr/>
        </p:nvSpPr>
        <p:spPr bwMode="auto">
          <a:xfrm>
            <a:off x="4535855" y="2401489"/>
            <a:ext cx="107792" cy="108809"/>
          </a:xfrm>
          <a:custGeom>
            <a:avLst/>
            <a:gdLst>
              <a:gd name="T0" fmla="*/ 6 w 45"/>
              <a:gd name="T1" fmla="*/ 39 h 45"/>
              <a:gd name="T2" fmla="*/ 0 w 45"/>
              <a:gd name="T3" fmla="*/ 23 h 45"/>
              <a:gd name="T4" fmla="*/ 6 w 45"/>
              <a:gd name="T5" fmla="*/ 6 h 45"/>
              <a:gd name="T6" fmla="*/ 23 w 45"/>
              <a:gd name="T7" fmla="*/ 0 h 45"/>
              <a:gd name="T8" fmla="*/ 39 w 45"/>
              <a:gd name="T9" fmla="*/ 6 h 45"/>
              <a:gd name="T10" fmla="*/ 45 w 45"/>
              <a:gd name="T11" fmla="*/ 23 h 45"/>
              <a:gd name="T12" fmla="*/ 39 w 45"/>
              <a:gd name="T13" fmla="*/ 39 h 45"/>
              <a:gd name="T14" fmla="*/ 23 w 45"/>
              <a:gd name="T15" fmla="*/ 45 h 45"/>
              <a:gd name="T16" fmla="*/ 6 w 45"/>
              <a:gd name="T17" fmla="*/ 39 h 45"/>
              <a:gd name="T18" fmla="*/ 23 w 45"/>
              <a:gd name="T19" fmla="*/ 4 h 45"/>
              <a:gd name="T20" fmla="*/ 4 w 45"/>
              <a:gd name="T21" fmla="*/ 23 h 45"/>
              <a:gd name="T22" fmla="*/ 23 w 45"/>
              <a:gd name="T23" fmla="*/ 41 h 45"/>
              <a:gd name="T24" fmla="*/ 41 w 45"/>
              <a:gd name="T25" fmla="*/ 23 h 45"/>
              <a:gd name="T26" fmla="*/ 23 w 45"/>
              <a:gd name="T27" fmla="*/ 4 h 45"/>
              <a:gd name="T28" fmla="*/ 14 w 45"/>
              <a:gd name="T29" fmla="*/ 8 h 45"/>
              <a:gd name="T30" fmla="*/ 23 w 45"/>
              <a:gd name="T31" fmla="*/ 8 h 45"/>
              <a:gd name="T32" fmla="*/ 31 w 45"/>
              <a:gd name="T33" fmla="*/ 11 h 45"/>
              <a:gd name="T34" fmla="*/ 33 w 45"/>
              <a:gd name="T35" fmla="*/ 17 h 45"/>
              <a:gd name="T36" fmla="*/ 28 w 45"/>
              <a:gd name="T37" fmla="*/ 25 h 45"/>
              <a:gd name="T38" fmla="*/ 29 w 45"/>
              <a:gd name="T39" fmla="*/ 28 h 45"/>
              <a:gd name="T40" fmla="*/ 34 w 45"/>
              <a:gd name="T41" fmla="*/ 38 h 45"/>
              <a:gd name="T42" fmla="*/ 29 w 45"/>
              <a:gd name="T43" fmla="*/ 38 h 45"/>
              <a:gd name="T44" fmla="*/ 25 w 45"/>
              <a:gd name="T45" fmla="*/ 28 h 45"/>
              <a:gd name="T46" fmla="*/ 21 w 45"/>
              <a:gd name="T47" fmla="*/ 26 h 45"/>
              <a:gd name="T48" fmla="*/ 18 w 45"/>
              <a:gd name="T49" fmla="*/ 26 h 45"/>
              <a:gd name="T50" fmla="*/ 18 w 45"/>
              <a:gd name="T51" fmla="*/ 38 h 45"/>
              <a:gd name="T52" fmla="*/ 14 w 45"/>
              <a:gd name="T53" fmla="*/ 38 h 45"/>
              <a:gd name="T54" fmla="*/ 14 w 45"/>
              <a:gd name="T55" fmla="*/ 8 h 45"/>
              <a:gd name="T56" fmla="*/ 18 w 45"/>
              <a:gd name="T57" fmla="*/ 22 h 45"/>
              <a:gd name="T58" fmla="*/ 23 w 45"/>
              <a:gd name="T59" fmla="*/ 22 h 45"/>
              <a:gd name="T60" fmla="*/ 28 w 45"/>
              <a:gd name="T61" fmla="*/ 17 h 45"/>
              <a:gd name="T62" fmla="*/ 23 w 45"/>
              <a:gd name="T63" fmla="*/ 11 h 45"/>
              <a:gd name="T64" fmla="*/ 18 w 45"/>
              <a:gd name="T65" fmla="*/ 11 h 45"/>
              <a:gd name="T66" fmla="*/ 18 w 45"/>
              <a:gd name="T67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5" h="45">
                <a:moveTo>
                  <a:pt x="6" y="39"/>
                </a:moveTo>
                <a:cubicBezTo>
                  <a:pt x="2" y="36"/>
                  <a:pt x="0" y="30"/>
                  <a:pt x="0" y="23"/>
                </a:cubicBezTo>
                <a:cubicBezTo>
                  <a:pt x="0" y="16"/>
                  <a:pt x="2" y="10"/>
                  <a:pt x="6" y="6"/>
                </a:cubicBezTo>
                <a:cubicBezTo>
                  <a:pt x="10" y="2"/>
                  <a:pt x="16" y="0"/>
                  <a:pt x="23" y="0"/>
                </a:cubicBezTo>
                <a:cubicBezTo>
                  <a:pt x="30" y="0"/>
                  <a:pt x="36" y="2"/>
                  <a:pt x="39" y="6"/>
                </a:cubicBezTo>
                <a:cubicBezTo>
                  <a:pt x="43" y="10"/>
                  <a:pt x="45" y="15"/>
                  <a:pt x="45" y="23"/>
                </a:cubicBezTo>
                <a:cubicBezTo>
                  <a:pt x="45" y="30"/>
                  <a:pt x="43" y="36"/>
                  <a:pt x="39" y="39"/>
                </a:cubicBezTo>
                <a:cubicBezTo>
                  <a:pt x="36" y="43"/>
                  <a:pt x="30" y="45"/>
                  <a:pt x="23" y="45"/>
                </a:cubicBezTo>
                <a:cubicBezTo>
                  <a:pt x="15" y="45"/>
                  <a:pt x="10" y="43"/>
                  <a:pt x="6" y="39"/>
                </a:cubicBezTo>
                <a:moveTo>
                  <a:pt x="23" y="4"/>
                </a:moveTo>
                <a:cubicBezTo>
                  <a:pt x="11" y="4"/>
                  <a:pt x="4" y="10"/>
                  <a:pt x="4" y="23"/>
                </a:cubicBezTo>
                <a:cubicBezTo>
                  <a:pt x="4" y="35"/>
                  <a:pt x="11" y="41"/>
                  <a:pt x="23" y="41"/>
                </a:cubicBezTo>
                <a:cubicBezTo>
                  <a:pt x="35" y="41"/>
                  <a:pt x="41" y="35"/>
                  <a:pt x="41" y="23"/>
                </a:cubicBezTo>
                <a:cubicBezTo>
                  <a:pt x="41" y="10"/>
                  <a:pt x="35" y="4"/>
                  <a:pt x="23" y="4"/>
                </a:cubicBezTo>
                <a:moveTo>
                  <a:pt x="14" y="8"/>
                </a:moveTo>
                <a:cubicBezTo>
                  <a:pt x="23" y="8"/>
                  <a:pt x="23" y="8"/>
                  <a:pt x="23" y="8"/>
                </a:cubicBezTo>
                <a:cubicBezTo>
                  <a:pt x="27" y="8"/>
                  <a:pt x="30" y="9"/>
                  <a:pt x="31" y="11"/>
                </a:cubicBezTo>
                <a:cubicBezTo>
                  <a:pt x="32" y="12"/>
                  <a:pt x="33" y="14"/>
                  <a:pt x="33" y="17"/>
                </a:cubicBezTo>
                <a:cubicBezTo>
                  <a:pt x="33" y="21"/>
                  <a:pt x="31" y="24"/>
                  <a:pt x="28" y="25"/>
                </a:cubicBezTo>
                <a:cubicBezTo>
                  <a:pt x="28" y="26"/>
                  <a:pt x="29" y="26"/>
                  <a:pt x="29" y="28"/>
                </a:cubicBezTo>
                <a:cubicBezTo>
                  <a:pt x="34" y="38"/>
                  <a:pt x="34" y="38"/>
                  <a:pt x="34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5" y="28"/>
                  <a:pt x="25" y="28"/>
                  <a:pt x="25" y="28"/>
                </a:cubicBezTo>
                <a:cubicBezTo>
                  <a:pt x="24" y="26"/>
                  <a:pt x="23" y="26"/>
                  <a:pt x="21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8"/>
                  <a:pt x="18" y="38"/>
                  <a:pt x="18" y="38"/>
                </a:cubicBezTo>
                <a:cubicBezTo>
                  <a:pt x="14" y="38"/>
                  <a:pt x="14" y="38"/>
                  <a:pt x="14" y="38"/>
                </a:cubicBezTo>
                <a:lnTo>
                  <a:pt x="14" y="8"/>
                </a:lnTo>
                <a:close/>
                <a:moveTo>
                  <a:pt x="18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7" y="22"/>
                  <a:pt x="28" y="20"/>
                  <a:pt x="28" y="17"/>
                </a:cubicBezTo>
                <a:cubicBezTo>
                  <a:pt x="28" y="13"/>
                  <a:pt x="27" y="11"/>
                  <a:pt x="23" y="11"/>
                </a:cubicBezTo>
                <a:cubicBezTo>
                  <a:pt x="18" y="11"/>
                  <a:pt x="18" y="11"/>
                  <a:pt x="18" y="11"/>
                </a:cubicBezTo>
                <a:lnTo>
                  <a:pt x="18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  <p:sp>
        <p:nvSpPr>
          <p:cNvPr id="56" name="Oval 55"/>
          <p:cNvSpPr/>
          <p:nvPr/>
        </p:nvSpPr>
        <p:spPr>
          <a:xfrm>
            <a:off x="5567868" y="2338896"/>
            <a:ext cx="684050" cy="6840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7" name="Oval 56"/>
          <p:cNvSpPr/>
          <p:nvPr/>
        </p:nvSpPr>
        <p:spPr>
          <a:xfrm>
            <a:off x="511190" y="2338896"/>
            <a:ext cx="684050" cy="6840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4" y="2535200"/>
            <a:ext cx="404159" cy="2752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11" y="2519035"/>
            <a:ext cx="369014" cy="328013"/>
          </a:xfrm>
          <a:prstGeom prst="rect">
            <a:avLst/>
          </a:prstGeom>
        </p:spPr>
      </p:pic>
      <p:sp>
        <p:nvSpPr>
          <p:cNvPr id="66" name="AutoShape 3"/>
          <p:cNvSpPr>
            <a:spLocks noChangeAspect="1" noChangeArrowheads="1" noTextEdit="1"/>
          </p:cNvSpPr>
          <p:nvPr/>
        </p:nvSpPr>
        <p:spPr bwMode="auto">
          <a:xfrm>
            <a:off x="1741775" y="1036986"/>
            <a:ext cx="3209925" cy="321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1" name="Freeform 5"/>
          <p:cNvSpPr>
            <a:spLocks/>
          </p:cNvSpPr>
          <p:nvPr/>
        </p:nvSpPr>
        <p:spPr bwMode="auto">
          <a:xfrm>
            <a:off x="3089563" y="2634805"/>
            <a:ext cx="1864519" cy="1613297"/>
          </a:xfrm>
          <a:custGeom>
            <a:avLst/>
            <a:gdLst>
              <a:gd name="T0" fmla="*/ 534 w 678"/>
              <a:gd name="T1" fmla="*/ 126 h 587"/>
              <a:gd name="T2" fmla="*/ 407 w 678"/>
              <a:gd name="T3" fmla="*/ 5 h 587"/>
              <a:gd name="T4" fmla="*/ 144 w 678"/>
              <a:gd name="T5" fmla="*/ 314 h 587"/>
              <a:gd name="T6" fmla="*/ 122 w 678"/>
              <a:gd name="T7" fmla="*/ 317 h 587"/>
              <a:gd name="T8" fmla="*/ 0 w 678"/>
              <a:gd name="T9" fmla="*/ 445 h 587"/>
              <a:gd name="T10" fmla="*/ 124 w 678"/>
              <a:gd name="T11" fmla="*/ 587 h 587"/>
              <a:gd name="T12" fmla="*/ 188 w 678"/>
              <a:gd name="T13" fmla="*/ 580 h 587"/>
              <a:gd name="T14" fmla="*/ 405 w 678"/>
              <a:gd name="T15" fmla="*/ 498 h 587"/>
              <a:gd name="T16" fmla="*/ 567 w 678"/>
              <a:gd name="T17" fmla="*/ 345 h 587"/>
              <a:gd name="T18" fmla="*/ 661 w 678"/>
              <a:gd name="T19" fmla="*/ 141 h 587"/>
              <a:gd name="T20" fmla="*/ 677 w 678"/>
              <a:gd name="T21" fmla="*/ 0 h 587"/>
              <a:gd name="T22" fmla="*/ 534 w 678"/>
              <a:gd name="T23" fmla="*/ 12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8" h="587">
                <a:moveTo>
                  <a:pt x="534" y="126"/>
                </a:moveTo>
                <a:cubicBezTo>
                  <a:pt x="407" y="5"/>
                  <a:pt x="407" y="5"/>
                  <a:pt x="407" y="5"/>
                </a:cubicBezTo>
                <a:cubicBezTo>
                  <a:pt x="407" y="156"/>
                  <a:pt x="297" y="289"/>
                  <a:pt x="144" y="314"/>
                </a:cubicBezTo>
                <a:cubicBezTo>
                  <a:pt x="137" y="315"/>
                  <a:pt x="130" y="316"/>
                  <a:pt x="122" y="317"/>
                </a:cubicBezTo>
                <a:cubicBezTo>
                  <a:pt x="0" y="445"/>
                  <a:pt x="0" y="445"/>
                  <a:pt x="0" y="445"/>
                </a:cubicBezTo>
                <a:cubicBezTo>
                  <a:pt x="124" y="587"/>
                  <a:pt x="124" y="587"/>
                  <a:pt x="124" y="587"/>
                </a:cubicBezTo>
                <a:cubicBezTo>
                  <a:pt x="145" y="586"/>
                  <a:pt x="166" y="584"/>
                  <a:pt x="188" y="580"/>
                </a:cubicBezTo>
                <a:cubicBezTo>
                  <a:pt x="265" y="568"/>
                  <a:pt x="338" y="540"/>
                  <a:pt x="405" y="498"/>
                </a:cubicBezTo>
                <a:cubicBezTo>
                  <a:pt x="468" y="458"/>
                  <a:pt x="523" y="406"/>
                  <a:pt x="567" y="345"/>
                </a:cubicBezTo>
                <a:cubicBezTo>
                  <a:pt x="612" y="283"/>
                  <a:pt x="643" y="215"/>
                  <a:pt x="661" y="141"/>
                </a:cubicBezTo>
                <a:cubicBezTo>
                  <a:pt x="672" y="95"/>
                  <a:pt x="678" y="48"/>
                  <a:pt x="677" y="0"/>
                </a:cubicBezTo>
                <a:cubicBezTo>
                  <a:pt x="534" y="126"/>
                  <a:pt x="534" y="126"/>
                  <a:pt x="534" y="12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2" name="Freeform 6"/>
          <p:cNvSpPr>
            <a:spLocks/>
          </p:cNvSpPr>
          <p:nvPr/>
        </p:nvSpPr>
        <p:spPr bwMode="auto">
          <a:xfrm>
            <a:off x="1735823" y="1039367"/>
            <a:ext cx="1865710" cy="1614488"/>
          </a:xfrm>
          <a:custGeom>
            <a:avLst/>
            <a:gdLst>
              <a:gd name="T0" fmla="*/ 271 w 678"/>
              <a:gd name="T1" fmla="*/ 583 h 587"/>
              <a:gd name="T2" fmla="*/ 534 w 678"/>
              <a:gd name="T3" fmla="*/ 274 h 587"/>
              <a:gd name="T4" fmla="*/ 556 w 678"/>
              <a:gd name="T5" fmla="*/ 271 h 587"/>
              <a:gd name="T6" fmla="*/ 678 w 678"/>
              <a:gd name="T7" fmla="*/ 142 h 587"/>
              <a:gd name="T8" fmla="*/ 554 w 678"/>
              <a:gd name="T9" fmla="*/ 0 h 587"/>
              <a:gd name="T10" fmla="*/ 490 w 678"/>
              <a:gd name="T11" fmla="*/ 7 h 587"/>
              <a:gd name="T12" fmla="*/ 273 w 678"/>
              <a:gd name="T13" fmla="*/ 90 h 587"/>
              <a:gd name="T14" fmla="*/ 110 w 678"/>
              <a:gd name="T15" fmla="*/ 243 h 587"/>
              <a:gd name="T16" fmla="*/ 17 w 678"/>
              <a:gd name="T17" fmla="*/ 447 h 587"/>
              <a:gd name="T18" fmla="*/ 1 w 678"/>
              <a:gd name="T19" fmla="*/ 587 h 587"/>
              <a:gd name="T20" fmla="*/ 144 w 678"/>
              <a:gd name="T21" fmla="*/ 462 h 587"/>
              <a:gd name="T22" fmla="*/ 271 w 678"/>
              <a:gd name="T23" fmla="*/ 583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8" h="587">
                <a:moveTo>
                  <a:pt x="271" y="583"/>
                </a:moveTo>
                <a:cubicBezTo>
                  <a:pt x="271" y="432"/>
                  <a:pt x="381" y="299"/>
                  <a:pt x="534" y="274"/>
                </a:cubicBezTo>
                <a:cubicBezTo>
                  <a:pt x="541" y="273"/>
                  <a:pt x="548" y="272"/>
                  <a:pt x="556" y="271"/>
                </a:cubicBezTo>
                <a:cubicBezTo>
                  <a:pt x="678" y="142"/>
                  <a:pt x="678" y="142"/>
                  <a:pt x="678" y="142"/>
                </a:cubicBezTo>
                <a:cubicBezTo>
                  <a:pt x="554" y="0"/>
                  <a:pt x="554" y="0"/>
                  <a:pt x="554" y="0"/>
                </a:cubicBezTo>
                <a:cubicBezTo>
                  <a:pt x="533" y="2"/>
                  <a:pt x="512" y="4"/>
                  <a:pt x="490" y="7"/>
                </a:cubicBezTo>
                <a:cubicBezTo>
                  <a:pt x="413" y="20"/>
                  <a:pt x="340" y="48"/>
                  <a:pt x="273" y="90"/>
                </a:cubicBezTo>
                <a:cubicBezTo>
                  <a:pt x="210" y="130"/>
                  <a:pt x="155" y="181"/>
                  <a:pt x="110" y="243"/>
                </a:cubicBezTo>
                <a:cubicBezTo>
                  <a:pt x="66" y="305"/>
                  <a:pt x="35" y="373"/>
                  <a:pt x="17" y="447"/>
                </a:cubicBezTo>
                <a:cubicBezTo>
                  <a:pt x="6" y="493"/>
                  <a:pt x="0" y="540"/>
                  <a:pt x="1" y="587"/>
                </a:cubicBezTo>
                <a:cubicBezTo>
                  <a:pt x="144" y="462"/>
                  <a:pt x="144" y="462"/>
                  <a:pt x="144" y="462"/>
                </a:cubicBezTo>
                <a:cubicBezTo>
                  <a:pt x="271" y="583"/>
                  <a:pt x="271" y="583"/>
                  <a:pt x="271" y="58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3" name="Freeform 7"/>
          <p:cNvSpPr>
            <a:spLocks/>
          </p:cNvSpPr>
          <p:nvPr/>
        </p:nvSpPr>
        <p:spPr bwMode="auto">
          <a:xfrm>
            <a:off x="3334832" y="1036986"/>
            <a:ext cx="1614488" cy="1864519"/>
          </a:xfrm>
          <a:custGeom>
            <a:avLst/>
            <a:gdLst>
              <a:gd name="T0" fmla="*/ 5 w 587"/>
              <a:gd name="T1" fmla="*/ 271 h 678"/>
              <a:gd name="T2" fmla="*/ 314 w 587"/>
              <a:gd name="T3" fmla="*/ 534 h 678"/>
              <a:gd name="T4" fmla="*/ 317 w 587"/>
              <a:gd name="T5" fmla="*/ 555 h 678"/>
              <a:gd name="T6" fmla="*/ 446 w 587"/>
              <a:gd name="T7" fmla="*/ 678 h 678"/>
              <a:gd name="T8" fmla="*/ 587 w 587"/>
              <a:gd name="T9" fmla="*/ 554 h 678"/>
              <a:gd name="T10" fmla="*/ 580 w 587"/>
              <a:gd name="T11" fmla="*/ 490 h 678"/>
              <a:gd name="T12" fmla="*/ 498 w 587"/>
              <a:gd name="T13" fmla="*/ 273 h 678"/>
              <a:gd name="T14" fmla="*/ 345 w 587"/>
              <a:gd name="T15" fmla="*/ 110 h 678"/>
              <a:gd name="T16" fmla="*/ 141 w 587"/>
              <a:gd name="T17" fmla="*/ 17 h 678"/>
              <a:gd name="T18" fmla="*/ 0 w 587"/>
              <a:gd name="T19" fmla="*/ 1 h 678"/>
              <a:gd name="T20" fmla="*/ 126 w 587"/>
              <a:gd name="T21" fmla="*/ 144 h 678"/>
              <a:gd name="T22" fmla="*/ 5 w 587"/>
              <a:gd name="T23" fmla="*/ 271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7" h="678">
                <a:moveTo>
                  <a:pt x="5" y="271"/>
                </a:moveTo>
                <a:cubicBezTo>
                  <a:pt x="156" y="271"/>
                  <a:pt x="289" y="381"/>
                  <a:pt x="314" y="534"/>
                </a:cubicBezTo>
                <a:cubicBezTo>
                  <a:pt x="315" y="541"/>
                  <a:pt x="316" y="548"/>
                  <a:pt x="317" y="555"/>
                </a:cubicBezTo>
                <a:cubicBezTo>
                  <a:pt x="446" y="678"/>
                  <a:pt x="446" y="678"/>
                  <a:pt x="446" y="678"/>
                </a:cubicBezTo>
                <a:cubicBezTo>
                  <a:pt x="587" y="554"/>
                  <a:pt x="587" y="554"/>
                  <a:pt x="587" y="554"/>
                </a:cubicBezTo>
                <a:cubicBezTo>
                  <a:pt x="586" y="533"/>
                  <a:pt x="584" y="511"/>
                  <a:pt x="580" y="490"/>
                </a:cubicBezTo>
                <a:cubicBezTo>
                  <a:pt x="568" y="413"/>
                  <a:pt x="540" y="340"/>
                  <a:pt x="498" y="273"/>
                </a:cubicBezTo>
                <a:cubicBezTo>
                  <a:pt x="458" y="209"/>
                  <a:pt x="406" y="155"/>
                  <a:pt x="345" y="110"/>
                </a:cubicBezTo>
                <a:cubicBezTo>
                  <a:pt x="283" y="66"/>
                  <a:pt x="215" y="35"/>
                  <a:pt x="141" y="17"/>
                </a:cubicBezTo>
                <a:cubicBezTo>
                  <a:pt x="95" y="6"/>
                  <a:pt x="48" y="0"/>
                  <a:pt x="0" y="1"/>
                </a:cubicBezTo>
                <a:cubicBezTo>
                  <a:pt x="126" y="144"/>
                  <a:pt x="126" y="144"/>
                  <a:pt x="126" y="144"/>
                </a:cubicBezTo>
                <a:cubicBezTo>
                  <a:pt x="5" y="271"/>
                  <a:pt x="5" y="271"/>
                  <a:pt x="5" y="271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4" name="Freeform 8"/>
          <p:cNvSpPr>
            <a:spLocks/>
          </p:cNvSpPr>
          <p:nvPr/>
        </p:nvSpPr>
        <p:spPr bwMode="auto">
          <a:xfrm>
            <a:off x="1741775" y="2389536"/>
            <a:ext cx="1612106" cy="1862138"/>
          </a:xfrm>
          <a:custGeom>
            <a:avLst/>
            <a:gdLst>
              <a:gd name="T0" fmla="*/ 582 w 586"/>
              <a:gd name="T1" fmla="*/ 407 h 677"/>
              <a:gd name="T2" fmla="*/ 273 w 586"/>
              <a:gd name="T3" fmla="*/ 144 h 677"/>
              <a:gd name="T4" fmla="*/ 270 w 586"/>
              <a:gd name="T5" fmla="*/ 122 h 677"/>
              <a:gd name="T6" fmla="*/ 141 w 586"/>
              <a:gd name="T7" fmla="*/ 0 h 677"/>
              <a:gd name="T8" fmla="*/ 0 w 586"/>
              <a:gd name="T9" fmla="*/ 124 h 677"/>
              <a:gd name="T10" fmla="*/ 6 w 586"/>
              <a:gd name="T11" fmla="*/ 187 h 677"/>
              <a:gd name="T12" fmla="*/ 89 w 586"/>
              <a:gd name="T13" fmla="*/ 404 h 677"/>
              <a:gd name="T14" fmla="*/ 242 w 586"/>
              <a:gd name="T15" fmla="*/ 567 h 677"/>
              <a:gd name="T16" fmla="*/ 446 w 586"/>
              <a:gd name="T17" fmla="*/ 661 h 677"/>
              <a:gd name="T18" fmla="*/ 586 w 586"/>
              <a:gd name="T19" fmla="*/ 677 h 677"/>
              <a:gd name="T20" fmla="*/ 461 w 586"/>
              <a:gd name="T21" fmla="*/ 534 h 677"/>
              <a:gd name="T22" fmla="*/ 582 w 586"/>
              <a:gd name="T23" fmla="*/ 407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77">
                <a:moveTo>
                  <a:pt x="582" y="407"/>
                </a:moveTo>
                <a:cubicBezTo>
                  <a:pt x="431" y="406"/>
                  <a:pt x="298" y="297"/>
                  <a:pt x="273" y="144"/>
                </a:cubicBezTo>
                <a:cubicBezTo>
                  <a:pt x="272" y="137"/>
                  <a:pt x="271" y="129"/>
                  <a:pt x="270" y="122"/>
                </a:cubicBezTo>
                <a:cubicBezTo>
                  <a:pt x="141" y="0"/>
                  <a:pt x="141" y="0"/>
                  <a:pt x="141" y="0"/>
                </a:cubicBezTo>
                <a:cubicBezTo>
                  <a:pt x="0" y="124"/>
                  <a:pt x="0" y="124"/>
                  <a:pt x="0" y="124"/>
                </a:cubicBezTo>
                <a:cubicBezTo>
                  <a:pt x="1" y="145"/>
                  <a:pt x="3" y="166"/>
                  <a:pt x="6" y="187"/>
                </a:cubicBezTo>
                <a:cubicBezTo>
                  <a:pt x="19" y="265"/>
                  <a:pt x="47" y="338"/>
                  <a:pt x="89" y="404"/>
                </a:cubicBezTo>
                <a:cubicBezTo>
                  <a:pt x="129" y="468"/>
                  <a:pt x="181" y="523"/>
                  <a:pt x="242" y="567"/>
                </a:cubicBezTo>
                <a:cubicBezTo>
                  <a:pt x="304" y="612"/>
                  <a:pt x="372" y="643"/>
                  <a:pt x="446" y="661"/>
                </a:cubicBezTo>
                <a:cubicBezTo>
                  <a:pt x="492" y="672"/>
                  <a:pt x="539" y="677"/>
                  <a:pt x="586" y="677"/>
                </a:cubicBezTo>
                <a:cubicBezTo>
                  <a:pt x="461" y="534"/>
                  <a:pt x="461" y="534"/>
                  <a:pt x="461" y="534"/>
                </a:cubicBezTo>
                <a:cubicBezTo>
                  <a:pt x="582" y="407"/>
                  <a:pt x="582" y="407"/>
                  <a:pt x="582" y="407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4" name="Freeform 6"/>
          <p:cNvSpPr>
            <a:spLocks/>
          </p:cNvSpPr>
          <p:nvPr/>
        </p:nvSpPr>
        <p:spPr bwMode="auto">
          <a:xfrm>
            <a:off x="1734081" y="1030877"/>
            <a:ext cx="1865710" cy="1614488"/>
          </a:xfrm>
          <a:custGeom>
            <a:avLst/>
            <a:gdLst>
              <a:gd name="T0" fmla="*/ 271 w 678"/>
              <a:gd name="T1" fmla="*/ 583 h 587"/>
              <a:gd name="T2" fmla="*/ 534 w 678"/>
              <a:gd name="T3" fmla="*/ 274 h 587"/>
              <a:gd name="T4" fmla="*/ 556 w 678"/>
              <a:gd name="T5" fmla="*/ 271 h 587"/>
              <a:gd name="T6" fmla="*/ 678 w 678"/>
              <a:gd name="T7" fmla="*/ 142 h 587"/>
              <a:gd name="T8" fmla="*/ 554 w 678"/>
              <a:gd name="T9" fmla="*/ 0 h 587"/>
              <a:gd name="T10" fmla="*/ 490 w 678"/>
              <a:gd name="T11" fmla="*/ 7 h 587"/>
              <a:gd name="T12" fmla="*/ 273 w 678"/>
              <a:gd name="T13" fmla="*/ 90 h 587"/>
              <a:gd name="T14" fmla="*/ 110 w 678"/>
              <a:gd name="T15" fmla="*/ 243 h 587"/>
              <a:gd name="T16" fmla="*/ 17 w 678"/>
              <a:gd name="T17" fmla="*/ 447 h 587"/>
              <a:gd name="T18" fmla="*/ 1 w 678"/>
              <a:gd name="T19" fmla="*/ 587 h 587"/>
              <a:gd name="T20" fmla="*/ 144 w 678"/>
              <a:gd name="T21" fmla="*/ 462 h 587"/>
              <a:gd name="T22" fmla="*/ 271 w 678"/>
              <a:gd name="T23" fmla="*/ 583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8" h="587">
                <a:moveTo>
                  <a:pt x="271" y="583"/>
                </a:moveTo>
                <a:cubicBezTo>
                  <a:pt x="271" y="432"/>
                  <a:pt x="381" y="299"/>
                  <a:pt x="534" y="274"/>
                </a:cubicBezTo>
                <a:cubicBezTo>
                  <a:pt x="541" y="273"/>
                  <a:pt x="548" y="272"/>
                  <a:pt x="556" y="271"/>
                </a:cubicBezTo>
                <a:cubicBezTo>
                  <a:pt x="678" y="142"/>
                  <a:pt x="678" y="142"/>
                  <a:pt x="678" y="142"/>
                </a:cubicBezTo>
                <a:cubicBezTo>
                  <a:pt x="554" y="0"/>
                  <a:pt x="554" y="0"/>
                  <a:pt x="554" y="0"/>
                </a:cubicBezTo>
                <a:cubicBezTo>
                  <a:pt x="533" y="2"/>
                  <a:pt x="512" y="4"/>
                  <a:pt x="490" y="7"/>
                </a:cubicBezTo>
                <a:cubicBezTo>
                  <a:pt x="413" y="20"/>
                  <a:pt x="340" y="48"/>
                  <a:pt x="273" y="90"/>
                </a:cubicBezTo>
                <a:cubicBezTo>
                  <a:pt x="210" y="130"/>
                  <a:pt x="155" y="181"/>
                  <a:pt x="110" y="243"/>
                </a:cubicBezTo>
                <a:cubicBezTo>
                  <a:pt x="66" y="305"/>
                  <a:pt x="35" y="373"/>
                  <a:pt x="17" y="447"/>
                </a:cubicBezTo>
                <a:cubicBezTo>
                  <a:pt x="6" y="493"/>
                  <a:pt x="0" y="540"/>
                  <a:pt x="1" y="587"/>
                </a:cubicBezTo>
                <a:cubicBezTo>
                  <a:pt x="144" y="462"/>
                  <a:pt x="144" y="462"/>
                  <a:pt x="144" y="462"/>
                </a:cubicBezTo>
                <a:cubicBezTo>
                  <a:pt x="271" y="583"/>
                  <a:pt x="271" y="583"/>
                  <a:pt x="271" y="583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5" name="Freeform 7"/>
          <p:cNvSpPr>
            <a:spLocks/>
          </p:cNvSpPr>
          <p:nvPr/>
        </p:nvSpPr>
        <p:spPr bwMode="auto">
          <a:xfrm>
            <a:off x="3340785" y="1026609"/>
            <a:ext cx="1614488" cy="1864519"/>
          </a:xfrm>
          <a:custGeom>
            <a:avLst/>
            <a:gdLst>
              <a:gd name="T0" fmla="*/ 5 w 587"/>
              <a:gd name="T1" fmla="*/ 271 h 678"/>
              <a:gd name="T2" fmla="*/ 314 w 587"/>
              <a:gd name="T3" fmla="*/ 534 h 678"/>
              <a:gd name="T4" fmla="*/ 317 w 587"/>
              <a:gd name="T5" fmla="*/ 555 h 678"/>
              <a:gd name="T6" fmla="*/ 446 w 587"/>
              <a:gd name="T7" fmla="*/ 678 h 678"/>
              <a:gd name="T8" fmla="*/ 587 w 587"/>
              <a:gd name="T9" fmla="*/ 554 h 678"/>
              <a:gd name="T10" fmla="*/ 580 w 587"/>
              <a:gd name="T11" fmla="*/ 490 h 678"/>
              <a:gd name="T12" fmla="*/ 498 w 587"/>
              <a:gd name="T13" fmla="*/ 273 h 678"/>
              <a:gd name="T14" fmla="*/ 345 w 587"/>
              <a:gd name="T15" fmla="*/ 110 h 678"/>
              <a:gd name="T16" fmla="*/ 141 w 587"/>
              <a:gd name="T17" fmla="*/ 17 h 678"/>
              <a:gd name="T18" fmla="*/ 0 w 587"/>
              <a:gd name="T19" fmla="*/ 1 h 678"/>
              <a:gd name="T20" fmla="*/ 126 w 587"/>
              <a:gd name="T21" fmla="*/ 144 h 678"/>
              <a:gd name="T22" fmla="*/ 5 w 587"/>
              <a:gd name="T23" fmla="*/ 271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7" h="678">
                <a:moveTo>
                  <a:pt x="5" y="271"/>
                </a:moveTo>
                <a:cubicBezTo>
                  <a:pt x="156" y="271"/>
                  <a:pt x="289" y="381"/>
                  <a:pt x="314" y="534"/>
                </a:cubicBezTo>
                <a:cubicBezTo>
                  <a:pt x="315" y="541"/>
                  <a:pt x="316" y="548"/>
                  <a:pt x="317" y="555"/>
                </a:cubicBezTo>
                <a:cubicBezTo>
                  <a:pt x="446" y="678"/>
                  <a:pt x="446" y="678"/>
                  <a:pt x="446" y="678"/>
                </a:cubicBezTo>
                <a:cubicBezTo>
                  <a:pt x="587" y="554"/>
                  <a:pt x="587" y="554"/>
                  <a:pt x="587" y="554"/>
                </a:cubicBezTo>
                <a:cubicBezTo>
                  <a:pt x="586" y="533"/>
                  <a:pt x="584" y="511"/>
                  <a:pt x="580" y="490"/>
                </a:cubicBezTo>
                <a:cubicBezTo>
                  <a:pt x="568" y="413"/>
                  <a:pt x="540" y="340"/>
                  <a:pt x="498" y="273"/>
                </a:cubicBezTo>
                <a:cubicBezTo>
                  <a:pt x="458" y="209"/>
                  <a:pt x="406" y="155"/>
                  <a:pt x="345" y="110"/>
                </a:cubicBezTo>
                <a:cubicBezTo>
                  <a:pt x="283" y="66"/>
                  <a:pt x="215" y="35"/>
                  <a:pt x="141" y="17"/>
                </a:cubicBezTo>
                <a:cubicBezTo>
                  <a:pt x="95" y="6"/>
                  <a:pt x="48" y="0"/>
                  <a:pt x="0" y="1"/>
                </a:cubicBezTo>
                <a:cubicBezTo>
                  <a:pt x="126" y="144"/>
                  <a:pt x="126" y="144"/>
                  <a:pt x="126" y="144"/>
                </a:cubicBezTo>
                <a:cubicBezTo>
                  <a:pt x="5" y="271"/>
                  <a:pt x="5" y="271"/>
                  <a:pt x="5" y="271"/>
                </a:cubicBezTo>
              </a:path>
            </a:pathLst>
          </a:custGeom>
          <a:solidFill>
            <a:srgbClr val="CE073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6" name="Freeform 5"/>
          <p:cNvSpPr>
            <a:spLocks/>
          </p:cNvSpPr>
          <p:nvPr/>
        </p:nvSpPr>
        <p:spPr bwMode="auto">
          <a:xfrm>
            <a:off x="3090394" y="2632783"/>
            <a:ext cx="1864519" cy="1613297"/>
          </a:xfrm>
          <a:custGeom>
            <a:avLst/>
            <a:gdLst>
              <a:gd name="T0" fmla="*/ 534 w 678"/>
              <a:gd name="T1" fmla="*/ 126 h 587"/>
              <a:gd name="T2" fmla="*/ 407 w 678"/>
              <a:gd name="T3" fmla="*/ 5 h 587"/>
              <a:gd name="T4" fmla="*/ 144 w 678"/>
              <a:gd name="T5" fmla="*/ 314 h 587"/>
              <a:gd name="T6" fmla="*/ 122 w 678"/>
              <a:gd name="T7" fmla="*/ 317 h 587"/>
              <a:gd name="T8" fmla="*/ 0 w 678"/>
              <a:gd name="T9" fmla="*/ 445 h 587"/>
              <a:gd name="T10" fmla="*/ 124 w 678"/>
              <a:gd name="T11" fmla="*/ 587 h 587"/>
              <a:gd name="T12" fmla="*/ 188 w 678"/>
              <a:gd name="T13" fmla="*/ 580 h 587"/>
              <a:gd name="T14" fmla="*/ 405 w 678"/>
              <a:gd name="T15" fmla="*/ 498 h 587"/>
              <a:gd name="T16" fmla="*/ 567 w 678"/>
              <a:gd name="T17" fmla="*/ 345 h 587"/>
              <a:gd name="T18" fmla="*/ 661 w 678"/>
              <a:gd name="T19" fmla="*/ 141 h 587"/>
              <a:gd name="T20" fmla="*/ 677 w 678"/>
              <a:gd name="T21" fmla="*/ 0 h 587"/>
              <a:gd name="T22" fmla="*/ 534 w 678"/>
              <a:gd name="T23" fmla="*/ 12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8" h="587">
                <a:moveTo>
                  <a:pt x="534" y="126"/>
                </a:moveTo>
                <a:cubicBezTo>
                  <a:pt x="407" y="5"/>
                  <a:pt x="407" y="5"/>
                  <a:pt x="407" y="5"/>
                </a:cubicBezTo>
                <a:cubicBezTo>
                  <a:pt x="407" y="156"/>
                  <a:pt x="297" y="289"/>
                  <a:pt x="144" y="314"/>
                </a:cubicBezTo>
                <a:cubicBezTo>
                  <a:pt x="137" y="315"/>
                  <a:pt x="130" y="316"/>
                  <a:pt x="122" y="317"/>
                </a:cubicBezTo>
                <a:cubicBezTo>
                  <a:pt x="0" y="445"/>
                  <a:pt x="0" y="445"/>
                  <a:pt x="0" y="445"/>
                </a:cubicBezTo>
                <a:cubicBezTo>
                  <a:pt x="124" y="587"/>
                  <a:pt x="124" y="587"/>
                  <a:pt x="124" y="587"/>
                </a:cubicBezTo>
                <a:cubicBezTo>
                  <a:pt x="145" y="586"/>
                  <a:pt x="166" y="584"/>
                  <a:pt x="188" y="580"/>
                </a:cubicBezTo>
                <a:cubicBezTo>
                  <a:pt x="265" y="568"/>
                  <a:pt x="338" y="540"/>
                  <a:pt x="405" y="498"/>
                </a:cubicBezTo>
                <a:cubicBezTo>
                  <a:pt x="468" y="458"/>
                  <a:pt x="523" y="406"/>
                  <a:pt x="567" y="345"/>
                </a:cubicBezTo>
                <a:cubicBezTo>
                  <a:pt x="612" y="283"/>
                  <a:pt x="643" y="215"/>
                  <a:pt x="661" y="141"/>
                </a:cubicBezTo>
                <a:cubicBezTo>
                  <a:pt x="672" y="95"/>
                  <a:pt x="678" y="48"/>
                  <a:pt x="677" y="0"/>
                </a:cubicBezTo>
                <a:cubicBezTo>
                  <a:pt x="534" y="126"/>
                  <a:pt x="534" y="126"/>
                  <a:pt x="534" y="126"/>
                </a:cubicBezTo>
              </a:path>
            </a:pathLst>
          </a:custGeom>
          <a:solidFill>
            <a:srgbClr val="FFCC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7" name="Freeform 8"/>
          <p:cNvSpPr>
            <a:spLocks/>
          </p:cNvSpPr>
          <p:nvPr/>
        </p:nvSpPr>
        <p:spPr bwMode="auto">
          <a:xfrm>
            <a:off x="1747728" y="2382678"/>
            <a:ext cx="1612106" cy="1862138"/>
          </a:xfrm>
          <a:custGeom>
            <a:avLst/>
            <a:gdLst>
              <a:gd name="T0" fmla="*/ 582 w 586"/>
              <a:gd name="T1" fmla="*/ 407 h 677"/>
              <a:gd name="T2" fmla="*/ 273 w 586"/>
              <a:gd name="T3" fmla="*/ 144 h 677"/>
              <a:gd name="T4" fmla="*/ 270 w 586"/>
              <a:gd name="T5" fmla="*/ 122 h 677"/>
              <a:gd name="T6" fmla="*/ 141 w 586"/>
              <a:gd name="T7" fmla="*/ 0 h 677"/>
              <a:gd name="T8" fmla="*/ 0 w 586"/>
              <a:gd name="T9" fmla="*/ 124 h 677"/>
              <a:gd name="T10" fmla="*/ 6 w 586"/>
              <a:gd name="T11" fmla="*/ 187 h 677"/>
              <a:gd name="T12" fmla="*/ 89 w 586"/>
              <a:gd name="T13" fmla="*/ 404 h 677"/>
              <a:gd name="T14" fmla="*/ 242 w 586"/>
              <a:gd name="T15" fmla="*/ 567 h 677"/>
              <a:gd name="T16" fmla="*/ 446 w 586"/>
              <a:gd name="T17" fmla="*/ 661 h 677"/>
              <a:gd name="T18" fmla="*/ 586 w 586"/>
              <a:gd name="T19" fmla="*/ 677 h 677"/>
              <a:gd name="T20" fmla="*/ 461 w 586"/>
              <a:gd name="T21" fmla="*/ 534 h 677"/>
              <a:gd name="T22" fmla="*/ 582 w 586"/>
              <a:gd name="T23" fmla="*/ 407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77">
                <a:moveTo>
                  <a:pt x="582" y="407"/>
                </a:moveTo>
                <a:cubicBezTo>
                  <a:pt x="431" y="406"/>
                  <a:pt x="298" y="297"/>
                  <a:pt x="273" y="144"/>
                </a:cubicBezTo>
                <a:cubicBezTo>
                  <a:pt x="272" y="137"/>
                  <a:pt x="271" y="129"/>
                  <a:pt x="270" y="122"/>
                </a:cubicBezTo>
                <a:cubicBezTo>
                  <a:pt x="141" y="0"/>
                  <a:pt x="141" y="0"/>
                  <a:pt x="141" y="0"/>
                </a:cubicBezTo>
                <a:cubicBezTo>
                  <a:pt x="0" y="124"/>
                  <a:pt x="0" y="124"/>
                  <a:pt x="0" y="124"/>
                </a:cubicBezTo>
                <a:cubicBezTo>
                  <a:pt x="1" y="145"/>
                  <a:pt x="3" y="166"/>
                  <a:pt x="6" y="187"/>
                </a:cubicBezTo>
                <a:cubicBezTo>
                  <a:pt x="19" y="265"/>
                  <a:pt x="47" y="338"/>
                  <a:pt x="89" y="404"/>
                </a:cubicBezTo>
                <a:cubicBezTo>
                  <a:pt x="129" y="468"/>
                  <a:pt x="181" y="523"/>
                  <a:pt x="242" y="567"/>
                </a:cubicBezTo>
                <a:cubicBezTo>
                  <a:pt x="304" y="612"/>
                  <a:pt x="372" y="643"/>
                  <a:pt x="446" y="661"/>
                </a:cubicBezTo>
                <a:cubicBezTo>
                  <a:pt x="492" y="672"/>
                  <a:pt x="539" y="677"/>
                  <a:pt x="586" y="677"/>
                </a:cubicBezTo>
                <a:cubicBezTo>
                  <a:pt x="461" y="534"/>
                  <a:pt x="461" y="534"/>
                  <a:pt x="461" y="534"/>
                </a:cubicBezTo>
                <a:cubicBezTo>
                  <a:pt x="582" y="407"/>
                  <a:pt x="582" y="407"/>
                  <a:pt x="582" y="407"/>
                </a:cubicBezTo>
              </a:path>
            </a:pathLst>
          </a:custGeom>
          <a:solidFill>
            <a:srgbClr val="0D9BD7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08610" y="144018"/>
            <a:ext cx="8336107" cy="482095"/>
          </a:xfrm>
        </p:spPr>
        <p:txBody>
          <a:bodyPr/>
          <a:lstStyle/>
          <a:p>
            <a:r>
              <a:rPr lang="ru-RU" dirty="0" smtClean="0"/>
              <a:t>Стратегические приложения</a:t>
            </a:r>
            <a:endParaRPr lang="en-US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1403" y="623022"/>
            <a:ext cx="8339138" cy="241697"/>
          </a:xfrm>
        </p:spPr>
        <p:txBody>
          <a:bodyPr/>
          <a:lstStyle/>
          <a:p>
            <a:r>
              <a:rPr lang="ru-RU" dirty="0" smtClean="0"/>
              <a:t>Построить процесс от начала до конца со всей историей взаимоотношений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160" y="2437685"/>
            <a:ext cx="1178020" cy="3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731520" y="117994"/>
            <a:ext cx="774833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>
              <a:lnSpc>
                <a:spcPts val="1950"/>
              </a:lnSpc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ELMA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единая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для внедрения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изменений бизнеса</a:t>
            </a:r>
            <a:endParaRPr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1520" y="4448126"/>
            <a:ext cx="7748337" cy="769549"/>
          </a:xfrm>
          <a:prstGeom prst="rect">
            <a:avLst/>
          </a:prstGeom>
          <a:solidFill>
            <a:schemeClr val="tx2">
              <a:lumMod val="40000"/>
              <a:lumOff val="60000"/>
              <a:alpha val="1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Платформа разработки приложений</a:t>
            </a:r>
          </a:p>
          <a:p>
            <a:pPr algn="ctr" defTabSz="642807"/>
            <a:endParaRPr lang="ru-RU" sz="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 defTabSz="642807"/>
            <a:endParaRPr lang="ru-RU" sz="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 defTabSz="642807"/>
            <a:r>
              <a:rPr lang="ru-RU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6035" y="3519204"/>
            <a:ext cx="1431559" cy="204933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Маркетинг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5016" y="3519380"/>
            <a:ext cx="1428946" cy="204933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Дистрибуция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76707" y="2930743"/>
            <a:ext cx="1428946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Андеррайтинг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5516" y="3843901"/>
            <a:ext cx="3749798" cy="204933"/>
          </a:xfrm>
          <a:prstGeom prst="rect">
            <a:avLst/>
          </a:prstGeom>
          <a:solidFill>
            <a:schemeClr val="tx2">
              <a:lumMod val="40000"/>
              <a:lumOff val="60000"/>
              <a:alpha val="1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Конструктор продуктов</a:t>
            </a:r>
            <a:r>
              <a:rPr lang="en-GB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(Product Builder)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35516" y="4136879"/>
            <a:ext cx="7724882" cy="215806"/>
          </a:xfrm>
          <a:prstGeom prst="rect">
            <a:avLst/>
          </a:prstGeom>
          <a:solidFill>
            <a:schemeClr val="tx2">
              <a:lumMod val="40000"/>
              <a:lumOff val="60000"/>
              <a:alpha val="1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Базовое приложение для банковской индустрии (</a:t>
            </a: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Banking</a:t>
            </a:r>
            <a:r>
              <a:rPr lang="en-GB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Foundation</a:t>
            </a:r>
            <a:r>
              <a:rPr lang="ru-RU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43808" y="3223431"/>
            <a:ext cx="1431559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Стресс тестирование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82404" y="1994262"/>
            <a:ext cx="3022544" cy="201429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Обслуживание</a:t>
            </a: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607" y="628406"/>
            <a:ext cx="573392" cy="9369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36" y="603773"/>
            <a:ext cx="754243" cy="8958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403" y="691895"/>
            <a:ext cx="950109" cy="7164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494" y="654127"/>
            <a:ext cx="986795" cy="7400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756" y="628406"/>
            <a:ext cx="714181" cy="90147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7039549" y="3536173"/>
            <a:ext cx="1428944" cy="207199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FATCA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446427" y="1994261"/>
            <a:ext cx="1431559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Операционные риски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446427" y="2296023"/>
            <a:ext cx="1431559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Риски дефолтов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875637" y="2630843"/>
            <a:ext cx="1431559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Разбор платежей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446427" y="3528339"/>
            <a:ext cx="1431559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Карточный бэк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873390" y="3227713"/>
            <a:ext cx="1428946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Скоринг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873390" y="3523606"/>
            <a:ext cx="1428946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Кредитный конвейер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285016" y="2630843"/>
            <a:ext cx="1428946" cy="204933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Продажи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446427" y="3220920"/>
            <a:ext cx="1431559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Коллекшн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35515" y="3213819"/>
            <a:ext cx="1431559" cy="204933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Продвижение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31520" y="2916732"/>
            <a:ext cx="1428946" cy="204933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Социальный профиль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288366" y="3225577"/>
            <a:ext cx="1431559" cy="204933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Мониторинг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44110" y="1648994"/>
            <a:ext cx="7735747" cy="158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Омниканальность</a:t>
            </a:r>
            <a:r>
              <a:rPr lang="ru-RU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\ поддержка мобильных каналов</a:t>
            </a:r>
            <a:endParaRPr lang="en-US" sz="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031451" y="2925760"/>
            <a:ext cx="1428946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Судебные процессы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46427" y="2936906"/>
            <a:ext cx="1431559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Карточный фронт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446427" y="2630843"/>
            <a:ext cx="1431559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Проблемные активы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27737" y="4659559"/>
            <a:ext cx="946939" cy="386681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Бизнес процессы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21304" y="4659559"/>
            <a:ext cx="946939" cy="386681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Управление кейсами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04410" y="4659559"/>
            <a:ext cx="946939" cy="386681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Правила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4153" y="4684732"/>
            <a:ext cx="964557" cy="361506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Аналитика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94997" y="4684732"/>
            <a:ext cx="964557" cy="361506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Мобильность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842" y="4684732"/>
            <a:ext cx="964557" cy="361506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Принятие решений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605609" y="3842325"/>
            <a:ext cx="3866776" cy="204933"/>
          </a:xfrm>
          <a:prstGeom prst="rect">
            <a:avLst/>
          </a:prstGeom>
          <a:solidFill>
            <a:schemeClr val="tx2">
              <a:lumMod val="40000"/>
              <a:lumOff val="60000"/>
              <a:alpha val="1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Продуктовый каталог </a:t>
            </a:r>
            <a:endParaRPr lang="en-US" sz="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512" y="672499"/>
            <a:ext cx="788983" cy="78898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 bwMode="auto">
          <a:xfrm>
            <a:off x="2282404" y="2286405"/>
            <a:ext cx="3022544" cy="207124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Работа с претензиями</a:t>
            </a: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285016" y="2925760"/>
            <a:ext cx="1428946" cy="204933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Сопровождение клиента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31520" y="2610096"/>
            <a:ext cx="1428946" cy="204933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Аналитический движок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38128" y="2291371"/>
            <a:ext cx="1428946" cy="204933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Событийный движок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017217" y="2627541"/>
            <a:ext cx="1428946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Мониторинг клиентов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512" y="4749779"/>
            <a:ext cx="941603" cy="3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4" indent="-285750">
              <a:buFont typeface="Wingdings" charset="2"/>
              <a:buChar char="§"/>
            </a:pPr>
            <a:endParaRPr lang="en-US" smtClean="0"/>
          </a:p>
          <a:p>
            <a:pPr marL="1657350" lvl="4" indent="-285750">
              <a:buFont typeface="Wingdings" charset="2"/>
              <a:buChar char="§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2330703"/>
            <a:ext cx="8336107" cy="48209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</a:rPr>
              <a:t>Сервисная платформа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urved Connector 27"/>
          <p:cNvCxnSpPr/>
          <p:nvPr/>
        </p:nvCxnSpPr>
        <p:spPr>
          <a:xfrm flipV="1">
            <a:off x="2902412" y="1311735"/>
            <a:ext cx="3207932" cy="233501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" y="1252740"/>
            <a:ext cx="1909851" cy="2382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Фокус на потребностях клиента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93029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2056" y="973018"/>
            <a:ext cx="1670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Недостаток ликвидности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1299" y="2223300"/>
            <a:ext cx="1670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Овердрафт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1298" y="3247069"/>
            <a:ext cx="1670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Кеш менеджмент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3700957" y="845651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 центр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700956" y="1241983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 канал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700955" y="1630825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93089" y="2031206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93089" y="2422997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700955" y="2830183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SMS/USSD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693089" y="3221017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700955" y="3629160"/>
            <a:ext cx="1347477" cy="33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Messager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857" y="3610307"/>
            <a:ext cx="303696" cy="3443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309" y="3629160"/>
            <a:ext cx="311900" cy="311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20409" y="3207678"/>
            <a:ext cx="342900" cy="342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857" y="2860244"/>
            <a:ext cx="347434" cy="3474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05" y="3898012"/>
            <a:ext cx="367314" cy="3673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309" y="3925716"/>
            <a:ext cx="342940" cy="331966"/>
          </a:xfrm>
          <a:prstGeom prst="rect">
            <a:avLst/>
          </a:prstGeom>
        </p:spPr>
      </p:pic>
      <p:cxnSp>
        <p:nvCxnSpPr>
          <p:cNvPr id="25" name="Curved Connector 24"/>
          <p:cNvCxnSpPr/>
          <p:nvPr/>
        </p:nvCxnSpPr>
        <p:spPr>
          <a:xfrm rot="5400000">
            <a:off x="2407466" y="1452855"/>
            <a:ext cx="846803" cy="77843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>
            <a:off x="2270701" y="2511360"/>
            <a:ext cx="846803" cy="77843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343787" y="1047355"/>
            <a:ext cx="494852" cy="4948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76783" y="1678640"/>
            <a:ext cx="26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Сделка + обслуживание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1386902" y="1477050"/>
            <a:ext cx="1428946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Мониторинг клиентов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86902" y="2526595"/>
            <a:ext cx="1428946" cy="204933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Сопровождение клиента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386570" y="3544284"/>
            <a:ext cx="1428946" cy="204933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Продажи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86569" y="4468684"/>
            <a:ext cx="7506459" cy="168595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Обслуживание</a:t>
            </a: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473798" y="1678535"/>
            <a:ext cx="10758" cy="848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476076" y="2713876"/>
            <a:ext cx="10758" cy="848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471653" y="3755691"/>
            <a:ext cx="15181" cy="692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 bwMode="auto">
          <a:xfrm>
            <a:off x="5758732" y="2018367"/>
            <a:ext cx="1428946" cy="204933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Продажи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926005" y="2200223"/>
            <a:ext cx="6409" cy="2204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 bwMode="auto">
          <a:xfrm>
            <a:off x="1588222" y="3782446"/>
            <a:ext cx="1428946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Андеррайтинг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587235" y="4223064"/>
            <a:ext cx="1431559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Операционные риски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585609" y="4006065"/>
            <a:ext cx="1431559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Риски дефолтов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048776" y="2472249"/>
            <a:ext cx="1431559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Операционные риски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47150" y="2255250"/>
            <a:ext cx="1431559" cy="204933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42807"/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Риски дефолтов</a:t>
            </a:r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02" y="1104390"/>
            <a:ext cx="1350787" cy="6400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66800" y="1028700"/>
            <a:ext cx="7077456" cy="3215986"/>
          </a:xfrm>
          <a:prstGeom prst="rect">
            <a:avLst/>
          </a:prstGeom>
          <a:solidFill>
            <a:srgbClr val="CE073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20165" y="1800225"/>
            <a:ext cx="64979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248508" y="1859383"/>
            <a:ext cx="6858000" cy="160127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0" y="0"/>
            <a:ext cx="9144000" cy="100584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Методологические и философские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стороны </a:t>
            </a:r>
            <a:r>
              <a:rPr lang="ru-RU" sz="2400" b="1" i="1" dirty="0"/>
              <a:t>внедрения цифрового </a:t>
            </a:r>
            <a:r>
              <a:rPr lang="ru-RU" sz="2400" b="1" i="1" dirty="0" smtClean="0"/>
              <a:t>Банка (</a:t>
            </a:r>
            <a:r>
              <a:rPr lang="en-US" sz="2400" b="1" i="1" dirty="0" smtClean="0"/>
              <a:t>2</a:t>
            </a:r>
            <a:r>
              <a:rPr lang="ru-RU" sz="2400" b="1" i="1" dirty="0" smtClean="0"/>
              <a:t>/3)</a:t>
            </a:r>
            <a:endParaRPr lang="en-US" sz="2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0" y="1035538"/>
            <a:ext cx="9144000" cy="37220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b="1" dirty="0" smtClean="0"/>
              <a:t>Знания о клиенте</a:t>
            </a:r>
          </a:p>
          <a:p>
            <a:r>
              <a:rPr lang="ru-RU" dirty="0"/>
              <a:t>	</a:t>
            </a:r>
            <a:r>
              <a:rPr lang="ru-RU" u="sng" dirty="0" smtClean="0"/>
              <a:t>Ранее</a:t>
            </a:r>
            <a:r>
              <a:rPr lang="ru-RU" dirty="0" smtClean="0"/>
              <a:t> банк знал о клиенте только то, что можно было понять по «проводкам в АБС»:</a:t>
            </a:r>
          </a:p>
          <a:p>
            <a:pPr marL="1371600" lvl="8" indent="-285750">
              <a:buFont typeface="Wingdings" charset="2"/>
              <a:buChar char="§"/>
            </a:pPr>
            <a:r>
              <a:rPr lang="ru-RU" dirty="0" smtClean="0"/>
              <a:t>Получает ЗП на карту </a:t>
            </a:r>
            <a:r>
              <a:rPr lang="ru-RU" dirty="0"/>
              <a:t>–</a:t>
            </a:r>
            <a:r>
              <a:rPr lang="en-US" dirty="0"/>
              <a:t>&gt;</a:t>
            </a:r>
            <a:r>
              <a:rPr lang="en-US" dirty="0" smtClean="0"/>
              <a:t> </a:t>
            </a:r>
            <a:r>
              <a:rPr lang="ru-RU" dirty="0" smtClean="0"/>
              <a:t>известен доход</a:t>
            </a:r>
          </a:p>
          <a:p>
            <a:pPr marL="1371600" lvl="8" indent="-285750">
              <a:buFont typeface="Wingdings" charset="2"/>
              <a:buChar char="§"/>
            </a:pPr>
            <a:r>
              <a:rPr lang="ru-RU" dirty="0" smtClean="0"/>
              <a:t>Платит кредит </a:t>
            </a:r>
            <a:r>
              <a:rPr lang="ru-RU" dirty="0"/>
              <a:t>–</a:t>
            </a:r>
            <a:r>
              <a:rPr lang="en-US" dirty="0"/>
              <a:t>&gt;</a:t>
            </a:r>
            <a:r>
              <a:rPr lang="en-US" dirty="0" smtClean="0"/>
              <a:t> </a:t>
            </a:r>
            <a:r>
              <a:rPr lang="ru-RU" dirty="0" smtClean="0"/>
              <a:t>известны обязательства (частично)</a:t>
            </a:r>
          </a:p>
          <a:p>
            <a:pPr marL="1371600" lvl="8" indent="-285750">
              <a:buFont typeface="Wingdings" charset="2"/>
              <a:buChar char="§"/>
            </a:pPr>
            <a:r>
              <a:rPr lang="ru-RU" dirty="0" smtClean="0"/>
              <a:t>Платит за мобильный телефон </a:t>
            </a:r>
            <a:r>
              <a:rPr lang="ru-RU" dirty="0"/>
              <a:t>–</a:t>
            </a:r>
            <a:r>
              <a:rPr lang="en-US" dirty="0"/>
              <a:t>&gt;</a:t>
            </a:r>
            <a:r>
              <a:rPr lang="en-US" dirty="0" smtClean="0"/>
              <a:t> </a:t>
            </a:r>
            <a:r>
              <a:rPr lang="ru-RU" dirty="0" smtClean="0"/>
              <a:t>известны потребности</a:t>
            </a:r>
          </a:p>
          <a:p>
            <a:pPr marL="1371600" lvl="8" indent="-285750">
              <a:buFont typeface="Wingdings" charset="2"/>
              <a:buChar char="§"/>
            </a:pPr>
            <a:endParaRPr lang="ru-RU" dirty="0" smtClean="0"/>
          </a:p>
          <a:p>
            <a:pPr marL="1371600" lvl="8" indent="-285750">
              <a:buFont typeface="Wingdings" charset="2"/>
              <a:buChar char="§"/>
            </a:pPr>
            <a:endParaRPr lang="ru-RU" dirty="0" smtClean="0"/>
          </a:p>
          <a:p>
            <a:pPr marL="0" lvl="8"/>
            <a:r>
              <a:rPr lang="ru-RU" b="1" dirty="0"/>
              <a:t>Обслуживание </a:t>
            </a:r>
            <a:r>
              <a:rPr lang="ru-RU" b="1" dirty="0" smtClean="0"/>
              <a:t>клиентов</a:t>
            </a:r>
          </a:p>
          <a:p>
            <a:r>
              <a:rPr lang="ru-RU" dirty="0"/>
              <a:t>	</a:t>
            </a:r>
            <a:r>
              <a:rPr lang="ru-RU" u="sng" dirty="0"/>
              <a:t>Ранее</a:t>
            </a:r>
            <a:r>
              <a:rPr lang="ru-RU" dirty="0"/>
              <a:t> банк </a:t>
            </a:r>
            <a:r>
              <a:rPr lang="ru-RU" dirty="0" smtClean="0"/>
              <a:t>исходил из парадигмы, что когда клиенту нужны финансовые сервисы, он знает какие, 	он приходит в банк и обращается за ними. </a:t>
            </a:r>
          </a:p>
          <a:p>
            <a:r>
              <a:rPr lang="ru-RU" dirty="0" smtClean="0"/>
              <a:t>	Конкуренция между банками была в области «кто предложит лучший тариф/цену».</a:t>
            </a:r>
            <a:endParaRPr lang="ru-RU" dirty="0"/>
          </a:p>
          <a:p>
            <a:pPr marL="0" lvl="8"/>
            <a:endParaRPr lang="ru-RU" b="1" dirty="0"/>
          </a:p>
          <a:p>
            <a:r>
              <a:rPr lang="ru-RU" dirty="0"/>
              <a:t>	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55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0" y="0"/>
            <a:ext cx="9144000" cy="100584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Методологические и философские </a:t>
            </a:r>
          </a:p>
          <a:p>
            <a:pPr algn="ctr"/>
            <a:r>
              <a:rPr lang="ru-RU" sz="2400" b="1" i="1" dirty="0"/>
              <a:t>стороны внедрения цифрового Банка </a:t>
            </a:r>
            <a:r>
              <a:rPr lang="ru-RU" sz="2400" b="1" i="1" dirty="0" smtClean="0"/>
              <a:t>(3/</a:t>
            </a:r>
            <a:r>
              <a:rPr lang="ru-RU" sz="2400" b="1" i="1" dirty="0"/>
              <a:t>3)</a:t>
            </a:r>
            <a:endParaRPr lang="en-US" sz="2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0" y="1035538"/>
            <a:ext cx="9144000" cy="37220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b="1" dirty="0" smtClean="0"/>
              <a:t>Организация работы</a:t>
            </a:r>
            <a:endParaRPr lang="ru-RU" b="1" dirty="0"/>
          </a:p>
          <a:p>
            <a:r>
              <a:rPr lang="ru-RU" dirty="0"/>
              <a:t>	</a:t>
            </a:r>
            <a:r>
              <a:rPr lang="ru-RU" u="sng" dirty="0" smtClean="0"/>
              <a:t>Дублирование функций:</a:t>
            </a:r>
          </a:p>
          <a:p>
            <a:pPr marL="1314450" lvl="3" indent="-285750">
              <a:buFont typeface="Wingdings" charset="2"/>
              <a:buChar char="§"/>
            </a:pPr>
            <a:r>
              <a:rPr lang="ru-RU" dirty="0" smtClean="0"/>
              <a:t>Подразделение сопровождения активных операций</a:t>
            </a:r>
          </a:p>
          <a:p>
            <a:pPr marL="1314450" lvl="3" indent="-285750">
              <a:buFont typeface="Wingdings" charset="2"/>
              <a:buChar char="§"/>
            </a:pPr>
            <a:r>
              <a:rPr lang="ru-RU" dirty="0"/>
              <a:t>Подразделение сопровождения </a:t>
            </a:r>
            <a:r>
              <a:rPr lang="ru-RU" dirty="0" smtClean="0"/>
              <a:t>пассивных операций операций</a:t>
            </a:r>
          </a:p>
          <a:p>
            <a:pPr marL="1314450" lvl="3" indent="-285750">
              <a:buFont typeface="Wingdings" charset="2"/>
              <a:buChar char="§"/>
            </a:pPr>
            <a:r>
              <a:rPr lang="ru-RU" dirty="0" smtClean="0"/>
              <a:t>Подразделение бухгалтерского учета</a:t>
            </a:r>
          </a:p>
          <a:p>
            <a:pPr lvl="4"/>
            <a:r>
              <a:rPr lang="is-IS" dirty="0" smtClean="0"/>
              <a:t>…</a:t>
            </a:r>
            <a:r>
              <a:rPr lang="ru-RU" dirty="0" smtClean="0"/>
              <a:t> </a:t>
            </a:r>
          </a:p>
          <a:p>
            <a:pPr lvl="4"/>
            <a:r>
              <a:rPr lang="is-IS" dirty="0"/>
              <a:t>…</a:t>
            </a:r>
            <a:endParaRPr lang="ru-RU" dirty="0" smtClean="0"/>
          </a:p>
          <a:p>
            <a:pPr lvl="4"/>
            <a:r>
              <a:rPr lang="ru-RU" dirty="0" smtClean="0"/>
              <a:t>и все это, есть в каждом филиале, отделении, представительстве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9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0" y="0"/>
            <a:ext cx="9144000" cy="100584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Что нужно поменять в культуре и философии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работы </a:t>
            </a:r>
            <a:r>
              <a:rPr lang="ru-RU" sz="2000" b="1" i="1" dirty="0"/>
              <a:t>Банка</a:t>
            </a:r>
            <a:r>
              <a:rPr lang="ru-RU" sz="2000" b="1" i="1" dirty="0" smtClean="0"/>
              <a:t>, чтобы </a:t>
            </a:r>
            <a:r>
              <a:rPr lang="ru-RU" sz="2000" b="1" i="1" dirty="0"/>
              <a:t>внедрить цифровой банкинг</a:t>
            </a:r>
            <a:endParaRPr lang="en-US" sz="20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0" y="1035538"/>
            <a:ext cx="9144000" cy="37220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bg-BG" b="1" dirty="0" smtClean="0"/>
              <a:t>Позиционирование</a:t>
            </a:r>
          </a:p>
          <a:p>
            <a:r>
              <a:rPr lang="ru-RU" dirty="0"/>
              <a:t>	</a:t>
            </a:r>
            <a:r>
              <a:rPr lang="ru-RU" u="sng" dirty="0"/>
              <a:t>Ранее</a:t>
            </a:r>
            <a:r>
              <a:rPr lang="ru-RU" dirty="0"/>
              <a:t> банк позиционировал себя как магазин: </a:t>
            </a:r>
          </a:p>
          <a:p>
            <a:r>
              <a:rPr lang="ru-RU" dirty="0"/>
              <a:t>		вы знаете какие у нас есть товары, приходите, мы дадим цены лучше, чем у </a:t>
            </a:r>
            <a:r>
              <a:rPr lang="ru-RU" dirty="0" smtClean="0"/>
              <a:t>конкурентов</a:t>
            </a:r>
            <a:endParaRPr lang="ru-RU" dirty="0"/>
          </a:p>
          <a:p>
            <a:r>
              <a:rPr lang="ru-RU" dirty="0"/>
              <a:t>	Философия работы с клиентами направлена от Клиента к Банку (К –</a:t>
            </a:r>
            <a:r>
              <a:rPr lang="en-US" dirty="0"/>
              <a:t>&gt;</a:t>
            </a:r>
            <a:r>
              <a:rPr lang="ru-RU" dirty="0"/>
              <a:t>Б):</a:t>
            </a:r>
          </a:p>
          <a:p>
            <a:r>
              <a:rPr lang="ru-RU" dirty="0"/>
              <a:t>	Клиент знает о продуктах/услугах, обращается в банк, хочет получить лучшую цену.</a:t>
            </a:r>
          </a:p>
          <a:p>
            <a:r>
              <a:rPr lang="ru-RU" dirty="0"/>
              <a:t>	Инициатива исходит от клиента</a:t>
            </a:r>
            <a:r>
              <a:rPr lang="ru-RU" dirty="0" smtClean="0"/>
              <a:t>.</a:t>
            </a:r>
          </a:p>
          <a:p>
            <a:endParaRPr lang="bg-BG" dirty="0" smtClean="0"/>
          </a:p>
          <a:p>
            <a:r>
              <a:rPr lang="bg-BG" dirty="0" smtClean="0"/>
              <a:t>	</a:t>
            </a:r>
            <a:r>
              <a:rPr lang="bg-BG" u="sng" dirty="0" smtClean="0"/>
              <a:t>Сейчас:</a:t>
            </a:r>
            <a:r>
              <a:rPr lang="bg-BG" dirty="0" smtClean="0"/>
              <a:t> Позиционировать себя как финансового консультанта</a:t>
            </a:r>
            <a:endParaRPr lang="bg-BG" dirty="0"/>
          </a:p>
          <a:p>
            <a:r>
              <a:rPr lang="bg-BG" dirty="0" smtClean="0"/>
              <a:t>	</a:t>
            </a:r>
          </a:p>
          <a:p>
            <a:r>
              <a:rPr lang="bg-BG" dirty="0"/>
              <a:t>	</a:t>
            </a:r>
            <a:r>
              <a:rPr lang="bg-BG" dirty="0" smtClean="0"/>
              <a:t>Технологии позволяют на сегодняшний день накопить </a:t>
            </a:r>
            <a:r>
              <a:rPr lang="bg-BG" u="sng" dirty="0" smtClean="0"/>
              <a:t>огромный массив информации о клиентах</a:t>
            </a:r>
            <a:r>
              <a:rPr lang="bg-BG" dirty="0" smtClean="0"/>
              <a:t>. </a:t>
            </a:r>
            <a:br>
              <a:rPr lang="bg-BG" dirty="0" smtClean="0"/>
            </a:br>
            <a:r>
              <a:rPr lang="bg-BG" dirty="0" smtClean="0"/>
              <a:t>	Анализируя их Банк может “предвосхищать потребности” клиента, предлагая ему свои услуги</a:t>
            </a:r>
          </a:p>
          <a:p>
            <a:r>
              <a:rPr lang="bg-BG" dirty="0" smtClean="0"/>
              <a:t>	Философия меняется по принципу: “мы Вас знаем и понимаем, поэтому можем 	предложить ...”  (</a:t>
            </a:r>
            <a:r>
              <a:rPr lang="ru-RU" dirty="0" smtClean="0"/>
              <a:t>Философия </a:t>
            </a:r>
            <a:r>
              <a:rPr lang="ru-RU" dirty="0"/>
              <a:t>работы с клиентами направлена от </a:t>
            </a:r>
            <a:r>
              <a:rPr lang="ru-RU" dirty="0" smtClean="0"/>
              <a:t>Банка к Клиенту (Б </a:t>
            </a:r>
            <a:r>
              <a:rPr lang="ru-RU" dirty="0"/>
              <a:t>–</a:t>
            </a:r>
            <a:r>
              <a:rPr lang="en-US" dirty="0" smtClean="0"/>
              <a:t>&gt;</a:t>
            </a:r>
            <a:r>
              <a:rPr lang="ru-RU" dirty="0" smtClean="0"/>
              <a:t>К)</a:t>
            </a:r>
            <a:r>
              <a:rPr lang="bg-BG" dirty="0" smtClean="0"/>
              <a:t>)</a:t>
            </a:r>
            <a:endParaRPr lang="bg-BG" dirty="0"/>
          </a:p>
          <a:p>
            <a:r>
              <a:rPr lang="ru-RU" dirty="0" smtClean="0"/>
              <a:t>	«Социализация» работы банка: активное использование современных социальных технологий 	позволяет перевести взаимодействие Банка и Клиента в совсем другую плоскость. Банк начинает 	работать с клиентами по принципу «сообществ в социальных сетях».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0" y="0"/>
            <a:ext cx="9144000" cy="100584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Что нужно поменять в культуре и философии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работы </a:t>
            </a:r>
            <a:r>
              <a:rPr lang="ru-RU" sz="2000" b="1" i="1" dirty="0"/>
              <a:t>Банка</a:t>
            </a:r>
            <a:r>
              <a:rPr lang="ru-RU" sz="2000" b="1" i="1" dirty="0" smtClean="0"/>
              <a:t>, чтобы </a:t>
            </a:r>
            <a:r>
              <a:rPr lang="ru-RU" sz="2000" b="1" i="1" dirty="0"/>
              <a:t>внедрить цифровой банкинг</a:t>
            </a:r>
            <a:endParaRPr lang="en-US" sz="20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0" y="1035538"/>
            <a:ext cx="9144000" cy="37220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b="1" dirty="0"/>
              <a:t>Фокусировка</a:t>
            </a:r>
          </a:p>
          <a:p>
            <a:r>
              <a:rPr lang="ru-RU" dirty="0"/>
              <a:t>	</a:t>
            </a:r>
            <a:r>
              <a:rPr lang="ru-RU" u="sng" dirty="0" smtClean="0"/>
              <a:t>Ранее</a:t>
            </a:r>
            <a:r>
              <a:rPr lang="ru-RU" dirty="0" smtClean="0"/>
              <a:t> Банк </a:t>
            </a:r>
            <a:r>
              <a:rPr lang="ru-RU" dirty="0"/>
              <a:t>фокусировался на продуктах/услугах: </a:t>
            </a:r>
          </a:p>
          <a:p>
            <a:r>
              <a:rPr lang="ru-RU" dirty="0"/>
              <a:t>		мы предлагаем депозиты, кредиты, расчетные карты, РКО и т. д.</a:t>
            </a:r>
          </a:p>
          <a:p>
            <a:r>
              <a:rPr lang="bg-BG" dirty="0" smtClean="0"/>
              <a:t>	</a:t>
            </a:r>
          </a:p>
          <a:p>
            <a:r>
              <a:rPr lang="ru-RU" dirty="0" smtClean="0"/>
              <a:t>	</a:t>
            </a:r>
            <a:r>
              <a:rPr lang="ru-RU" u="sng" dirty="0" smtClean="0"/>
              <a:t>Теперь</a:t>
            </a:r>
            <a:r>
              <a:rPr lang="ru-RU" dirty="0" smtClean="0"/>
              <a:t> Банк должен фокусироваться на клиентах и удовлетворениях их потребностей, а не на 	продуктах.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ru-RU" dirty="0" smtClean="0"/>
              <a:t>Стандартные стратегии работы с клиентом: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ru-RU" dirty="0" smtClean="0"/>
              <a:t>Обслуживание (</a:t>
            </a:r>
            <a:r>
              <a:rPr lang="en-US" dirty="0" smtClean="0"/>
              <a:t>Service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/>
              <a:t>	</a:t>
            </a:r>
            <a:r>
              <a:rPr lang="en-US" dirty="0" smtClean="0"/>
              <a:t>2. </a:t>
            </a:r>
            <a:r>
              <a:rPr lang="ru-RU" dirty="0" smtClean="0"/>
              <a:t>Получение новых клиентов (</a:t>
            </a:r>
            <a:r>
              <a:rPr lang="en-US" dirty="0" smtClean="0"/>
              <a:t>Acquisition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3. </a:t>
            </a:r>
            <a:r>
              <a:rPr lang="ru-RU" dirty="0" smtClean="0"/>
              <a:t>Удержание (</a:t>
            </a:r>
            <a:r>
              <a:rPr lang="en-US" dirty="0" smtClean="0"/>
              <a:t>Retention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4. </a:t>
            </a:r>
            <a:r>
              <a:rPr lang="ru-RU" dirty="0" smtClean="0"/>
              <a:t>Кросс-продажи (</a:t>
            </a:r>
            <a:r>
              <a:rPr lang="en-US" dirty="0" smtClean="0"/>
              <a:t>Cross</a:t>
            </a:r>
            <a:r>
              <a:rPr lang="en-US" dirty="0"/>
              <a:t>-</a:t>
            </a:r>
            <a:r>
              <a:rPr lang="en-US" dirty="0" smtClean="0"/>
              <a:t>sell</a:t>
            </a:r>
            <a:r>
              <a:rPr lang="ru-RU" dirty="0" smtClean="0"/>
              <a:t>)</a:t>
            </a:r>
            <a:r>
              <a:rPr lang="en-US" dirty="0" smtClean="0"/>
              <a:t>, </a:t>
            </a:r>
            <a:r>
              <a:rPr lang="ru-RU" dirty="0" smtClean="0"/>
              <a:t>дополнительные продажи (</a:t>
            </a:r>
            <a:r>
              <a:rPr lang="en-US" dirty="0" smtClean="0"/>
              <a:t>Up</a:t>
            </a:r>
            <a:r>
              <a:rPr lang="en-US" dirty="0"/>
              <a:t>-</a:t>
            </a:r>
            <a:r>
              <a:rPr lang="en-US" dirty="0" smtClean="0"/>
              <a:t>sell</a:t>
            </a:r>
            <a:r>
              <a:rPr lang="ru-RU" dirty="0" smtClean="0"/>
              <a:t>)</a:t>
            </a:r>
            <a:endParaRPr lang="en-US" dirty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0" y="0"/>
            <a:ext cx="9144000" cy="100584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Что нужно поменять в культуре и философии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работы </a:t>
            </a:r>
            <a:r>
              <a:rPr lang="ru-RU" sz="2000" b="1" i="1" dirty="0"/>
              <a:t>Банка</a:t>
            </a:r>
            <a:r>
              <a:rPr lang="ru-RU" sz="2000" b="1" i="1" dirty="0" smtClean="0"/>
              <a:t>, чтобы </a:t>
            </a:r>
            <a:r>
              <a:rPr lang="ru-RU" sz="2000" b="1" i="1" dirty="0"/>
              <a:t>внедрить цифровой банкинг</a:t>
            </a:r>
            <a:endParaRPr lang="en-US" sz="20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-9769" y="1035538"/>
            <a:ext cx="9144000" cy="37220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b="1" dirty="0"/>
              <a:t>Знания о </a:t>
            </a:r>
            <a:r>
              <a:rPr lang="ru-RU" b="1" dirty="0" smtClean="0"/>
              <a:t>клиенте (потенциальном клиенте)</a:t>
            </a:r>
            <a:endParaRPr lang="ru-RU" b="1" dirty="0"/>
          </a:p>
          <a:p>
            <a:r>
              <a:rPr lang="bg-BG" dirty="0" smtClean="0"/>
              <a:t>	</a:t>
            </a:r>
            <a:r>
              <a:rPr lang="ru-RU" u="sng" dirty="0" smtClean="0"/>
              <a:t>Ранее</a:t>
            </a:r>
            <a:r>
              <a:rPr lang="ru-RU" dirty="0" smtClean="0"/>
              <a:t> </a:t>
            </a:r>
            <a:r>
              <a:rPr lang="ru-RU" dirty="0"/>
              <a:t>банк знал о клиенте только то, что можно было понять по «проводкам в АБС»:</a:t>
            </a:r>
          </a:p>
          <a:p>
            <a:pPr marL="1371600" lvl="8" indent="-285750">
              <a:buFont typeface="Wingdings" charset="2"/>
              <a:buChar char="§"/>
            </a:pPr>
            <a:r>
              <a:rPr lang="ru-RU" dirty="0"/>
              <a:t>Получает ЗП на карту –</a:t>
            </a:r>
            <a:r>
              <a:rPr lang="en-US" dirty="0"/>
              <a:t>&gt; </a:t>
            </a:r>
            <a:r>
              <a:rPr lang="ru-RU" dirty="0"/>
              <a:t>известен доход</a:t>
            </a:r>
          </a:p>
          <a:p>
            <a:pPr marL="1371600" lvl="8" indent="-285750">
              <a:buFont typeface="Wingdings" charset="2"/>
              <a:buChar char="§"/>
            </a:pPr>
            <a:r>
              <a:rPr lang="ru-RU" dirty="0"/>
              <a:t>Платит кредит –</a:t>
            </a:r>
            <a:r>
              <a:rPr lang="en-US" dirty="0"/>
              <a:t>&gt; </a:t>
            </a:r>
            <a:r>
              <a:rPr lang="ru-RU" dirty="0"/>
              <a:t>известны обязательства (частично)</a:t>
            </a:r>
          </a:p>
          <a:p>
            <a:pPr marL="1371600" lvl="8" indent="-285750">
              <a:buFont typeface="Wingdings" charset="2"/>
              <a:buChar char="§"/>
            </a:pPr>
            <a:r>
              <a:rPr lang="ru-RU" dirty="0"/>
              <a:t>Платит за мобильный телефон –</a:t>
            </a:r>
            <a:r>
              <a:rPr lang="en-US" dirty="0"/>
              <a:t>&gt; </a:t>
            </a:r>
            <a:r>
              <a:rPr lang="ru-RU" dirty="0"/>
              <a:t>известны потребности</a:t>
            </a:r>
          </a:p>
          <a:p>
            <a:endParaRPr lang="bg-BG" dirty="0" smtClean="0"/>
          </a:p>
          <a:p>
            <a:endParaRPr lang="bg-BG" dirty="0" smtClean="0"/>
          </a:p>
          <a:p>
            <a:r>
              <a:rPr lang="bg-BG" dirty="0"/>
              <a:t>	</a:t>
            </a:r>
            <a:r>
              <a:rPr lang="bg-BG" u="sng" dirty="0" smtClean="0"/>
              <a:t>Сейчас</a:t>
            </a:r>
            <a:r>
              <a:rPr lang="bg-BG" dirty="0" smtClean="0"/>
              <a:t> современный </a:t>
            </a:r>
            <a:r>
              <a:rPr lang="ru-RU" dirty="0" smtClean="0"/>
              <a:t>Банк накапливает информацию о клиентах доступную по любому каналу, сохраняет 	«контекст взаимодействий» с клиентом, использует этот контекст во всех взаимодействиях.</a:t>
            </a:r>
          </a:p>
          <a:p>
            <a:endParaRPr lang="ru-RU" dirty="0"/>
          </a:p>
          <a:p>
            <a:r>
              <a:rPr lang="ru-RU" dirty="0" smtClean="0"/>
              <a:t>	Важный аспект в организации внутренней работы – это организация «базы знаний» по вопросам 	обслуживания клиентов.</a:t>
            </a:r>
          </a:p>
          <a:p>
            <a:r>
              <a:rPr lang="ru-RU" dirty="0"/>
              <a:t>	</a:t>
            </a:r>
            <a:endParaRPr lang="en-US" dirty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0" y="0"/>
            <a:ext cx="9144000" cy="100584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Что нужно поменять в культуре и философии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работы </a:t>
            </a:r>
            <a:r>
              <a:rPr lang="ru-RU" sz="2000" b="1" i="1" dirty="0"/>
              <a:t>Банка</a:t>
            </a:r>
            <a:r>
              <a:rPr lang="ru-RU" sz="2000" b="1" i="1" dirty="0" smtClean="0"/>
              <a:t>, чтобы </a:t>
            </a:r>
            <a:r>
              <a:rPr lang="ru-RU" sz="2000" b="1" i="1" dirty="0"/>
              <a:t>внедрить цифровой банкинг</a:t>
            </a:r>
            <a:endParaRPr lang="en-US" sz="20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0" y="1035538"/>
            <a:ext cx="9144000" cy="37220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b="1" dirty="0"/>
              <a:t>Обслуживание клиентов</a:t>
            </a:r>
          </a:p>
          <a:p>
            <a:r>
              <a:rPr lang="bg-BG" dirty="0" smtClean="0"/>
              <a:t>	</a:t>
            </a:r>
            <a:r>
              <a:rPr lang="ru-RU" u="sng" dirty="0"/>
              <a:t>Ранее</a:t>
            </a:r>
            <a:r>
              <a:rPr lang="ru-RU" dirty="0"/>
              <a:t> </a:t>
            </a:r>
            <a:r>
              <a:rPr lang="ru-RU" dirty="0" smtClean="0"/>
              <a:t>Банк </a:t>
            </a:r>
            <a:r>
              <a:rPr lang="ru-RU" dirty="0"/>
              <a:t>исходил из парадигмы, что когда клиенту нужны финансовые сервисы, он знает какие, 	он приходит в банк и обращается за ними. </a:t>
            </a:r>
          </a:p>
          <a:p>
            <a:r>
              <a:rPr lang="ru-RU" dirty="0"/>
              <a:t>	Конкуренция между банками была в области «кто предложит лучший тариф/цену»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ru-RU" u="sng" dirty="0" smtClean="0"/>
              <a:t>Сейчас</a:t>
            </a:r>
            <a:r>
              <a:rPr lang="ru-RU" dirty="0" smtClean="0"/>
              <a:t> парадигма меняется в сторону того кто лучше знает своего клиента, </a:t>
            </a:r>
            <a:br>
              <a:rPr lang="ru-RU" dirty="0" smtClean="0"/>
            </a:br>
            <a:r>
              <a:rPr lang="ru-RU" dirty="0" smtClean="0"/>
              <a:t>	кто предложит наиболее интересный продукт, кто предложит наиболее качественный сервис, а 	уже только потом цена.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	</a:t>
            </a:r>
            <a:endParaRPr lang="en-US" dirty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34845" y="4822897"/>
            <a:ext cx="433821" cy="273844"/>
          </a:xfrm>
        </p:spPr>
        <p:txBody>
          <a:bodyPr/>
          <a:lstStyle/>
          <a:p>
            <a:fld id="{AE55FBF9-5A61-483F-82DF-F7754A27AD03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0" y="0"/>
            <a:ext cx="9144000" cy="1005840"/>
          </a:xfrm>
          <a:prstGeom prst="rect">
            <a:avLst/>
          </a:prstGeom>
          <a:solidFill>
            <a:srgbClr val="CE0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Что нужно поменять в культуре и философии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работы </a:t>
            </a:r>
            <a:r>
              <a:rPr lang="ru-RU" sz="2000" b="1" i="1" dirty="0"/>
              <a:t>Банка</a:t>
            </a:r>
            <a:r>
              <a:rPr lang="ru-RU" sz="2000" b="1" i="1" dirty="0" smtClean="0"/>
              <a:t>, чтобы </a:t>
            </a:r>
            <a:r>
              <a:rPr lang="ru-RU" sz="2000" b="1" i="1" dirty="0"/>
              <a:t>внедрить цифровой банкинг</a:t>
            </a:r>
            <a:endParaRPr lang="en-US" sz="20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0" y="1035538"/>
            <a:ext cx="9144000" cy="37220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b="1" dirty="0"/>
              <a:t>Организация работы</a:t>
            </a:r>
          </a:p>
          <a:p>
            <a:r>
              <a:rPr lang="bg-BG" dirty="0" smtClean="0"/>
              <a:t>	</a:t>
            </a:r>
            <a:r>
              <a:rPr lang="ru-RU" u="sng" dirty="0"/>
              <a:t>Дублирование функций:</a:t>
            </a:r>
          </a:p>
          <a:p>
            <a:pPr marL="1314450" lvl="3" indent="-285750">
              <a:buFont typeface="Wingdings" charset="2"/>
              <a:buChar char="§"/>
            </a:pPr>
            <a:r>
              <a:rPr lang="ru-RU" dirty="0"/>
              <a:t>Подразделение сопровождения активных операций</a:t>
            </a:r>
          </a:p>
          <a:p>
            <a:pPr marL="1314450" lvl="3" indent="-285750">
              <a:buFont typeface="Wingdings" charset="2"/>
              <a:buChar char="§"/>
            </a:pPr>
            <a:r>
              <a:rPr lang="ru-RU" dirty="0"/>
              <a:t>Подразделение сопровождения пассивных операций операций</a:t>
            </a:r>
          </a:p>
          <a:p>
            <a:pPr marL="1314450" lvl="3" indent="-285750">
              <a:buFont typeface="Wingdings" charset="2"/>
              <a:buChar char="§"/>
            </a:pPr>
            <a:r>
              <a:rPr lang="ru-RU" dirty="0"/>
              <a:t>Подразделение бухгалтерского учета</a:t>
            </a:r>
          </a:p>
          <a:p>
            <a:pPr lvl="4"/>
            <a:r>
              <a:rPr lang="is-IS" dirty="0"/>
              <a:t>…</a:t>
            </a:r>
            <a:r>
              <a:rPr lang="ru-RU" dirty="0"/>
              <a:t> </a:t>
            </a:r>
          </a:p>
          <a:p>
            <a:pPr lvl="4"/>
            <a:r>
              <a:rPr lang="ru-RU" dirty="0" smtClean="0"/>
              <a:t>и </a:t>
            </a:r>
            <a:r>
              <a:rPr lang="ru-RU" dirty="0"/>
              <a:t>все это, есть в каждом филиале, отделении, представительстве и т. д</a:t>
            </a:r>
            <a:r>
              <a:rPr lang="ru-RU" dirty="0" smtClean="0"/>
              <a:t>.</a:t>
            </a:r>
            <a:endParaRPr lang="en-US" dirty="0" smtClean="0"/>
          </a:p>
          <a:p>
            <a:pPr lvl="4"/>
            <a:endParaRPr lang="ru-RU" dirty="0" smtClean="0"/>
          </a:p>
          <a:p>
            <a:pPr lvl="4"/>
            <a:endParaRPr lang="ru-RU" dirty="0"/>
          </a:p>
          <a:p>
            <a:pPr lvl="2"/>
            <a:r>
              <a:rPr lang="ru-RU" u="sng" dirty="0" smtClean="0"/>
              <a:t>Сегодня:</a:t>
            </a:r>
          </a:p>
          <a:p>
            <a:pPr lvl="3"/>
            <a:r>
              <a:rPr lang="ru-RU" dirty="0" smtClean="0"/>
              <a:t>Внедрение явного разделения функций на бэк-офисные, мидл-офисные и фронт офисные</a:t>
            </a:r>
          </a:p>
          <a:p>
            <a:pPr lvl="3"/>
            <a:r>
              <a:rPr lang="ru-RU" dirty="0" smtClean="0"/>
              <a:t>Внедрение принципов централизации обеспечивающих функций </a:t>
            </a:r>
          </a:p>
          <a:p>
            <a:pPr lvl="4"/>
            <a:endParaRPr lang="ru-RU" dirty="0"/>
          </a:p>
          <a:p>
            <a:endParaRPr lang="ru-RU" dirty="0" smtClean="0"/>
          </a:p>
          <a:p>
            <a:r>
              <a:rPr lang="ru-RU" dirty="0"/>
              <a:t>	</a:t>
            </a:r>
            <a:endParaRPr lang="en-US" dirty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D8D8D8"/>
      </a:lt2>
      <a:accent1>
        <a:srgbClr val="0092F8"/>
      </a:accent1>
      <a:accent2>
        <a:srgbClr val="272F3F"/>
      </a:accent2>
      <a:accent3>
        <a:srgbClr val="CE572E"/>
      </a:accent3>
      <a:accent4>
        <a:srgbClr val="F47E1F"/>
      </a:accent4>
      <a:accent5>
        <a:srgbClr val="DDAE25"/>
      </a:accent5>
      <a:accent6>
        <a:srgbClr val="8AB23B"/>
      </a:accent6>
      <a:hlink>
        <a:srgbClr val="23619C"/>
      </a:hlink>
      <a:folHlink>
        <a:srgbClr val="5ECBF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15740</TotalTime>
  <Words>1019</Words>
  <Application>Microsoft Macintosh PowerPoint</Application>
  <PresentationFormat>On-screen Show (16:9)</PresentationFormat>
  <Paragraphs>432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Wingdings</vt:lpstr>
      <vt:lpstr>Arial</vt:lpstr>
      <vt:lpstr>1_Office Theme</vt:lpstr>
      <vt:lpstr>Цифровая трансформация  Цифровая трансформация и роль BPM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Концепция цифрового банка</vt:lpstr>
      <vt:lpstr>Первое, что необходимо сделать – это изменить подход к каналам обслуживания (Омни канальность)</vt:lpstr>
      <vt:lpstr>Аналитика и событийность </vt:lpstr>
      <vt:lpstr>Подход прошлого. </vt:lpstr>
      <vt:lpstr>Минусы и плюсы подхода SAS/SPSS </vt:lpstr>
      <vt:lpstr>Предлагаемый подход к маркетингу </vt:lpstr>
      <vt:lpstr>Преимущества предлагаемого подхода</vt:lpstr>
      <vt:lpstr>Единый фронт и стратегии</vt:lpstr>
      <vt:lpstr>PowerPoint Presentation</vt:lpstr>
      <vt:lpstr>Качественно другой уровень обслуживания клиентов</vt:lpstr>
      <vt:lpstr>PowerPoint Presentation</vt:lpstr>
      <vt:lpstr>Операции и их эффективность</vt:lpstr>
      <vt:lpstr>PowerPoint Presentation</vt:lpstr>
      <vt:lpstr>Подводя итоги</vt:lpstr>
      <vt:lpstr>Стратегические приложения</vt:lpstr>
      <vt:lpstr>PowerPoint Presentation</vt:lpstr>
      <vt:lpstr>Сервисная платформа</vt:lpstr>
      <vt:lpstr>Фокус на потребностях клиента </vt:lpstr>
      <vt:lpstr>Спасибо !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Putt Design</dc:creator>
  <cp:lastModifiedBy>M P</cp:lastModifiedBy>
  <cp:revision>667</cp:revision>
  <dcterms:created xsi:type="dcterms:W3CDTF">2015-03-05T19:13:26Z</dcterms:created>
  <dcterms:modified xsi:type="dcterms:W3CDTF">2017-12-06T20:05:53Z</dcterms:modified>
</cp:coreProperties>
</file>